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33" r:id="rId51"/>
    <p:sldId id="334" r:id="rId52"/>
    <p:sldId id="33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C1DA70-9CD8-BA3B-00B3-01149EA942AA}" name="Andrés S.L" initials="AS" userId="298bc30b05f54140"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8D395B-003B-4BB4-B1B0-DE5A18ED3111}" v="312" dt="2025-05-28T19:37:38.459"/>
    <p1510:client id="{EC1BAAF2-5A3E-4BA5-8738-643F380D9C33}" v="15" dt="2025-05-29T20:51:20.79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2.xml.rels><?xml version="1.0" encoding="UTF-8" standalone="yes"?>
<Relationships xmlns="http://schemas.openxmlformats.org/package/2006/relationships"><Relationship Id="rId2" Type="http://schemas.openxmlformats.org/officeDocument/2006/relationships/hyperlink" Target="https://en.wikipedia.org/wiki/SpaceX" TargetMode="External"/><Relationship Id="rId1" Type="http://schemas.openxmlformats.org/officeDocument/2006/relationships/hyperlink" Target="https://api.spacexdata.com/" TargetMode="External"/></Relationships>
</file>

<file path=ppt/diagrams/_rels/drawing2.xml.rels><?xml version="1.0" encoding="UTF-8" standalone="yes"?>
<Relationships xmlns="http://schemas.openxmlformats.org/package/2006/relationships"><Relationship Id="rId2" Type="http://schemas.openxmlformats.org/officeDocument/2006/relationships/hyperlink" Target="https://en.wikipedia.org/wiki/SpaceX" TargetMode="External"/><Relationship Id="rId1" Type="http://schemas.openxmlformats.org/officeDocument/2006/relationships/hyperlink" Target="https://api.spacexdata.com/"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2E54D7-7717-4F9E-874A-0975FF136F3F}" type="doc">
      <dgm:prSet loTypeId="urn:microsoft.com/office/officeart/2005/8/layout/hierarchy1" loCatId="hierarchy" qsTypeId="urn:microsoft.com/office/officeart/2005/8/quickstyle/simple1" qsCatId="simple" csTypeId="urn:microsoft.com/office/officeart/2005/8/colors/accent3_2" csCatId="accent3"/>
      <dgm:spPr/>
      <dgm:t>
        <a:bodyPr/>
        <a:lstStyle/>
        <a:p>
          <a:endParaRPr lang="en-US"/>
        </a:p>
      </dgm:t>
    </dgm:pt>
    <dgm:pt modelId="{CAA4319C-77BA-4258-B63C-633FBDFF2329}">
      <dgm:prSet/>
      <dgm:spPr/>
      <dgm:t>
        <a:bodyPr/>
        <a:lstStyle/>
        <a:p>
          <a:r>
            <a:rPr lang="en-US" b="1" dirty="0"/>
            <a:t>Summary (</a:t>
          </a:r>
          <a:r>
            <a:rPr lang="en-US" b="1" dirty="0" err="1"/>
            <a:t>Resumen</a:t>
          </a:r>
          <a:r>
            <a:rPr lang="en-US" b="1" dirty="0"/>
            <a:t>).</a:t>
          </a:r>
          <a:endParaRPr lang="en-US" dirty="0"/>
        </a:p>
      </dgm:t>
    </dgm:pt>
    <dgm:pt modelId="{3B694D8D-0BCE-4FB9-B28E-BD0E7E23E0B5}" type="parTrans" cxnId="{CB8836A6-8C71-4BA3-AC9C-A5E9FD984434}">
      <dgm:prSet/>
      <dgm:spPr/>
      <dgm:t>
        <a:bodyPr/>
        <a:lstStyle/>
        <a:p>
          <a:endParaRPr lang="en-US"/>
        </a:p>
      </dgm:t>
    </dgm:pt>
    <dgm:pt modelId="{AF1D945C-74CE-48F7-B745-37870DBF333F}" type="sibTrans" cxnId="{CB8836A6-8C71-4BA3-AC9C-A5E9FD984434}">
      <dgm:prSet/>
      <dgm:spPr/>
      <dgm:t>
        <a:bodyPr/>
        <a:lstStyle/>
        <a:p>
          <a:endParaRPr lang="en-US"/>
        </a:p>
      </dgm:t>
    </dgm:pt>
    <dgm:pt modelId="{F583B426-796E-40B8-890A-DADA2B410487}">
      <dgm:prSet/>
      <dgm:spPr/>
      <dgm:t>
        <a:bodyPr/>
        <a:lstStyle/>
        <a:p>
          <a:r>
            <a:rPr lang="en-US" b="1" dirty="0"/>
            <a:t>Introduction (</a:t>
          </a:r>
          <a:r>
            <a:rPr lang="en-US" b="1" dirty="0" err="1"/>
            <a:t>Introducción</a:t>
          </a:r>
          <a:r>
            <a:rPr lang="en-US" b="1" dirty="0"/>
            <a:t>).</a:t>
          </a:r>
          <a:endParaRPr lang="en-US" dirty="0"/>
        </a:p>
      </dgm:t>
    </dgm:pt>
    <dgm:pt modelId="{74F8D77C-42A6-4D57-BDAA-E6B802115350}" type="parTrans" cxnId="{09E0C48A-92CC-4ED3-B762-1957DA958D91}">
      <dgm:prSet/>
      <dgm:spPr/>
      <dgm:t>
        <a:bodyPr/>
        <a:lstStyle/>
        <a:p>
          <a:endParaRPr lang="en-US"/>
        </a:p>
      </dgm:t>
    </dgm:pt>
    <dgm:pt modelId="{94E74CB0-760B-4A92-ADBA-52545A05CE6A}" type="sibTrans" cxnId="{09E0C48A-92CC-4ED3-B762-1957DA958D91}">
      <dgm:prSet/>
      <dgm:spPr/>
      <dgm:t>
        <a:bodyPr/>
        <a:lstStyle/>
        <a:p>
          <a:endParaRPr lang="en-US"/>
        </a:p>
      </dgm:t>
    </dgm:pt>
    <dgm:pt modelId="{22639D8A-79D6-4CB7-BCF8-61FAA23205BC}">
      <dgm:prSet/>
      <dgm:spPr/>
      <dgm:t>
        <a:bodyPr/>
        <a:lstStyle/>
        <a:p>
          <a:r>
            <a:rPr lang="en-US" b="1" dirty="0"/>
            <a:t>Methodology (</a:t>
          </a:r>
          <a:r>
            <a:rPr lang="en-US" b="1" dirty="0" err="1"/>
            <a:t>Metodología</a:t>
          </a:r>
          <a:r>
            <a:rPr lang="en-US" b="1" dirty="0"/>
            <a:t>).</a:t>
          </a:r>
          <a:endParaRPr lang="en-US" dirty="0"/>
        </a:p>
      </dgm:t>
    </dgm:pt>
    <dgm:pt modelId="{7F21279E-1A58-42B6-A5B0-51C474821FB6}" type="parTrans" cxnId="{9907E036-F441-4E37-8CBE-3FBFF295F9D2}">
      <dgm:prSet/>
      <dgm:spPr/>
      <dgm:t>
        <a:bodyPr/>
        <a:lstStyle/>
        <a:p>
          <a:endParaRPr lang="en-US"/>
        </a:p>
      </dgm:t>
    </dgm:pt>
    <dgm:pt modelId="{0E327980-AE0D-4EC0-B661-FAAF0E4F56B6}" type="sibTrans" cxnId="{9907E036-F441-4E37-8CBE-3FBFF295F9D2}">
      <dgm:prSet/>
      <dgm:spPr/>
      <dgm:t>
        <a:bodyPr/>
        <a:lstStyle/>
        <a:p>
          <a:endParaRPr lang="en-US"/>
        </a:p>
      </dgm:t>
    </dgm:pt>
    <dgm:pt modelId="{02BD3B21-5E21-43C1-99CB-EA75D3F1B9D1}">
      <dgm:prSet/>
      <dgm:spPr/>
      <dgm:t>
        <a:bodyPr/>
        <a:lstStyle/>
        <a:p>
          <a:r>
            <a:rPr lang="en-US" b="1" dirty="0"/>
            <a:t>Results (</a:t>
          </a:r>
          <a:r>
            <a:rPr lang="en-US" b="1" dirty="0" err="1"/>
            <a:t>Resultados</a:t>
          </a:r>
          <a:r>
            <a:rPr lang="en-US" b="1" dirty="0"/>
            <a:t>).</a:t>
          </a:r>
          <a:endParaRPr lang="en-US" dirty="0"/>
        </a:p>
      </dgm:t>
    </dgm:pt>
    <dgm:pt modelId="{B797866F-FB11-49F1-A021-506384014DDA}" type="parTrans" cxnId="{D32FFD96-AA0A-489E-8BF2-8A28A7F7F63A}">
      <dgm:prSet/>
      <dgm:spPr/>
      <dgm:t>
        <a:bodyPr/>
        <a:lstStyle/>
        <a:p>
          <a:endParaRPr lang="en-US"/>
        </a:p>
      </dgm:t>
    </dgm:pt>
    <dgm:pt modelId="{D5D8FD60-F40A-4217-B7D2-F53D34216A3B}" type="sibTrans" cxnId="{D32FFD96-AA0A-489E-8BF2-8A28A7F7F63A}">
      <dgm:prSet/>
      <dgm:spPr/>
      <dgm:t>
        <a:bodyPr/>
        <a:lstStyle/>
        <a:p>
          <a:endParaRPr lang="en-US"/>
        </a:p>
      </dgm:t>
    </dgm:pt>
    <dgm:pt modelId="{B20BE7CE-FF73-487E-B93A-960FD0776AE5}">
      <dgm:prSet/>
      <dgm:spPr/>
      <dgm:t>
        <a:bodyPr/>
        <a:lstStyle/>
        <a:p>
          <a:r>
            <a:rPr lang="en-US" b="1" dirty="0"/>
            <a:t>Conclusion (</a:t>
          </a:r>
          <a:r>
            <a:rPr lang="en-US" b="1" dirty="0" err="1"/>
            <a:t>Conclusión</a:t>
          </a:r>
          <a:r>
            <a:rPr lang="en-US" b="1" dirty="0"/>
            <a:t>).</a:t>
          </a:r>
          <a:endParaRPr lang="en-US" dirty="0"/>
        </a:p>
      </dgm:t>
    </dgm:pt>
    <dgm:pt modelId="{604C7FEE-DC3C-4EF9-A33B-7558E448D2AB}" type="parTrans" cxnId="{1892DEE5-558C-44B3-8FF5-FC90EC766A9E}">
      <dgm:prSet/>
      <dgm:spPr/>
      <dgm:t>
        <a:bodyPr/>
        <a:lstStyle/>
        <a:p>
          <a:endParaRPr lang="en-US"/>
        </a:p>
      </dgm:t>
    </dgm:pt>
    <dgm:pt modelId="{6A716383-B70C-4C1B-A7CD-4F796759703E}" type="sibTrans" cxnId="{1892DEE5-558C-44B3-8FF5-FC90EC766A9E}">
      <dgm:prSet/>
      <dgm:spPr/>
      <dgm:t>
        <a:bodyPr/>
        <a:lstStyle/>
        <a:p>
          <a:endParaRPr lang="en-US"/>
        </a:p>
      </dgm:t>
    </dgm:pt>
    <dgm:pt modelId="{F2D7242C-3D11-43C4-A537-5B5EC99625B0}">
      <dgm:prSet/>
      <dgm:spPr/>
      <dgm:t>
        <a:bodyPr/>
        <a:lstStyle/>
        <a:p>
          <a:r>
            <a:rPr lang="en-US" b="1" dirty="0"/>
            <a:t>Appendix (</a:t>
          </a:r>
          <a:r>
            <a:rPr lang="en-US" b="1" dirty="0" err="1"/>
            <a:t>Apéndice</a:t>
          </a:r>
          <a:r>
            <a:rPr lang="en-US" b="1" dirty="0"/>
            <a:t>).</a:t>
          </a:r>
          <a:r>
            <a:rPr lang="en-US" dirty="0"/>
            <a:t> </a:t>
          </a:r>
        </a:p>
      </dgm:t>
    </dgm:pt>
    <dgm:pt modelId="{ACDCD416-743F-408C-8BAA-301AD120EC0C}" type="parTrans" cxnId="{4FA7CB7D-FFF7-498D-AB4E-537583E4902C}">
      <dgm:prSet/>
      <dgm:spPr/>
      <dgm:t>
        <a:bodyPr/>
        <a:lstStyle/>
        <a:p>
          <a:endParaRPr lang="en-US"/>
        </a:p>
      </dgm:t>
    </dgm:pt>
    <dgm:pt modelId="{CC31874F-0DCB-40A6-A9CD-70BBBEFFBBA4}" type="sibTrans" cxnId="{4FA7CB7D-FFF7-498D-AB4E-537583E4902C}">
      <dgm:prSet/>
      <dgm:spPr/>
      <dgm:t>
        <a:bodyPr/>
        <a:lstStyle/>
        <a:p>
          <a:endParaRPr lang="en-US"/>
        </a:p>
      </dgm:t>
    </dgm:pt>
    <dgm:pt modelId="{E40648C8-1D7A-4589-A1BB-9823954E73F8}" type="pres">
      <dgm:prSet presAssocID="{532E54D7-7717-4F9E-874A-0975FF136F3F}" presName="hierChild1" presStyleCnt="0">
        <dgm:presLayoutVars>
          <dgm:chPref val="1"/>
          <dgm:dir/>
          <dgm:animOne val="branch"/>
          <dgm:animLvl val="lvl"/>
          <dgm:resizeHandles/>
        </dgm:presLayoutVars>
      </dgm:prSet>
      <dgm:spPr/>
    </dgm:pt>
    <dgm:pt modelId="{90AAB408-3D82-4D8F-8ECB-2F1D18FBA62B}" type="pres">
      <dgm:prSet presAssocID="{CAA4319C-77BA-4258-B63C-633FBDFF2329}" presName="hierRoot1" presStyleCnt="0"/>
      <dgm:spPr/>
    </dgm:pt>
    <dgm:pt modelId="{C4131E71-A505-42EF-AEEE-981C94CEC866}" type="pres">
      <dgm:prSet presAssocID="{CAA4319C-77BA-4258-B63C-633FBDFF2329}" presName="composite" presStyleCnt="0"/>
      <dgm:spPr/>
    </dgm:pt>
    <dgm:pt modelId="{FC930239-0719-4D0A-A4CF-4B6DB3655274}" type="pres">
      <dgm:prSet presAssocID="{CAA4319C-77BA-4258-B63C-633FBDFF2329}" presName="background" presStyleLbl="node0" presStyleIdx="0" presStyleCnt="6"/>
      <dgm:spPr/>
    </dgm:pt>
    <dgm:pt modelId="{60636DB6-DD3E-4215-AEE5-B85220E4DC41}" type="pres">
      <dgm:prSet presAssocID="{CAA4319C-77BA-4258-B63C-633FBDFF2329}" presName="text" presStyleLbl="fgAcc0" presStyleIdx="0" presStyleCnt="6">
        <dgm:presLayoutVars>
          <dgm:chPref val="3"/>
        </dgm:presLayoutVars>
      </dgm:prSet>
      <dgm:spPr/>
    </dgm:pt>
    <dgm:pt modelId="{24600425-5898-4021-BBE7-3584E9EF7390}" type="pres">
      <dgm:prSet presAssocID="{CAA4319C-77BA-4258-B63C-633FBDFF2329}" presName="hierChild2" presStyleCnt="0"/>
      <dgm:spPr/>
    </dgm:pt>
    <dgm:pt modelId="{AC551AE6-FDAC-4895-AB2F-7C8459D4F29E}" type="pres">
      <dgm:prSet presAssocID="{F583B426-796E-40B8-890A-DADA2B410487}" presName="hierRoot1" presStyleCnt="0"/>
      <dgm:spPr/>
    </dgm:pt>
    <dgm:pt modelId="{811F221D-8B4B-48D3-9244-2BF735B29311}" type="pres">
      <dgm:prSet presAssocID="{F583B426-796E-40B8-890A-DADA2B410487}" presName="composite" presStyleCnt="0"/>
      <dgm:spPr/>
    </dgm:pt>
    <dgm:pt modelId="{C48F5202-761C-4F0B-9469-827B9A3C303A}" type="pres">
      <dgm:prSet presAssocID="{F583B426-796E-40B8-890A-DADA2B410487}" presName="background" presStyleLbl="node0" presStyleIdx="1" presStyleCnt="6"/>
      <dgm:spPr/>
    </dgm:pt>
    <dgm:pt modelId="{D5C73086-0D6B-4B19-ADC0-960A660739D1}" type="pres">
      <dgm:prSet presAssocID="{F583B426-796E-40B8-890A-DADA2B410487}" presName="text" presStyleLbl="fgAcc0" presStyleIdx="1" presStyleCnt="6">
        <dgm:presLayoutVars>
          <dgm:chPref val="3"/>
        </dgm:presLayoutVars>
      </dgm:prSet>
      <dgm:spPr/>
    </dgm:pt>
    <dgm:pt modelId="{0D0AB87F-BF20-430E-BB23-60698B40F663}" type="pres">
      <dgm:prSet presAssocID="{F583B426-796E-40B8-890A-DADA2B410487}" presName="hierChild2" presStyleCnt="0"/>
      <dgm:spPr/>
    </dgm:pt>
    <dgm:pt modelId="{709AD673-E14C-49A2-8F2B-66A3E68EB112}" type="pres">
      <dgm:prSet presAssocID="{22639D8A-79D6-4CB7-BCF8-61FAA23205BC}" presName="hierRoot1" presStyleCnt="0"/>
      <dgm:spPr/>
    </dgm:pt>
    <dgm:pt modelId="{42E512B9-4DD6-4F18-8511-0F0CDCAB7B02}" type="pres">
      <dgm:prSet presAssocID="{22639D8A-79D6-4CB7-BCF8-61FAA23205BC}" presName="composite" presStyleCnt="0"/>
      <dgm:spPr/>
    </dgm:pt>
    <dgm:pt modelId="{5BA7282B-E8C1-47CD-B862-5D9EC257B8DE}" type="pres">
      <dgm:prSet presAssocID="{22639D8A-79D6-4CB7-BCF8-61FAA23205BC}" presName="background" presStyleLbl="node0" presStyleIdx="2" presStyleCnt="6"/>
      <dgm:spPr/>
    </dgm:pt>
    <dgm:pt modelId="{6D126EAB-8D94-461B-A16A-61E4B6E60674}" type="pres">
      <dgm:prSet presAssocID="{22639D8A-79D6-4CB7-BCF8-61FAA23205BC}" presName="text" presStyleLbl="fgAcc0" presStyleIdx="2" presStyleCnt="6">
        <dgm:presLayoutVars>
          <dgm:chPref val="3"/>
        </dgm:presLayoutVars>
      </dgm:prSet>
      <dgm:spPr/>
    </dgm:pt>
    <dgm:pt modelId="{81258A69-7485-4C2A-BBCD-57CD4F805570}" type="pres">
      <dgm:prSet presAssocID="{22639D8A-79D6-4CB7-BCF8-61FAA23205BC}" presName="hierChild2" presStyleCnt="0"/>
      <dgm:spPr/>
    </dgm:pt>
    <dgm:pt modelId="{3F740696-AE5D-43F0-9F64-B827046EF609}" type="pres">
      <dgm:prSet presAssocID="{02BD3B21-5E21-43C1-99CB-EA75D3F1B9D1}" presName="hierRoot1" presStyleCnt="0"/>
      <dgm:spPr/>
    </dgm:pt>
    <dgm:pt modelId="{D7936D49-85F5-4018-98A9-C1C66B57D4C0}" type="pres">
      <dgm:prSet presAssocID="{02BD3B21-5E21-43C1-99CB-EA75D3F1B9D1}" presName="composite" presStyleCnt="0"/>
      <dgm:spPr/>
    </dgm:pt>
    <dgm:pt modelId="{CC2A00EC-3F17-4E58-B44E-0BB157CF6694}" type="pres">
      <dgm:prSet presAssocID="{02BD3B21-5E21-43C1-99CB-EA75D3F1B9D1}" presName="background" presStyleLbl="node0" presStyleIdx="3" presStyleCnt="6"/>
      <dgm:spPr/>
    </dgm:pt>
    <dgm:pt modelId="{FFF6AA28-516B-46A3-BCDA-558BB90604FB}" type="pres">
      <dgm:prSet presAssocID="{02BD3B21-5E21-43C1-99CB-EA75D3F1B9D1}" presName="text" presStyleLbl="fgAcc0" presStyleIdx="3" presStyleCnt="6">
        <dgm:presLayoutVars>
          <dgm:chPref val="3"/>
        </dgm:presLayoutVars>
      </dgm:prSet>
      <dgm:spPr/>
    </dgm:pt>
    <dgm:pt modelId="{A6E615B6-97C4-43FE-B389-1794187CF159}" type="pres">
      <dgm:prSet presAssocID="{02BD3B21-5E21-43C1-99CB-EA75D3F1B9D1}" presName="hierChild2" presStyleCnt="0"/>
      <dgm:spPr/>
    </dgm:pt>
    <dgm:pt modelId="{31CDE063-874D-4010-BB42-45B3CA00F611}" type="pres">
      <dgm:prSet presAssocID="{B20BE7CE-FF73-487E-B93A-960FD0776AE5}" presName="hierRoot1" presStyleCnt="0"/>
      <dgm:spPr/>
    </dgm:pt>
    <dgm:pt modelId="{327EB118-89C3-4C34-B85F-4B26608C3835}" type="pres">
      <dgm:prSet presAssocID="{B20BE7CE-FF73-487E-B93A-960FD0776AE5}" presName="composite" presStyleCnt="0"/>
      <dgm:spPr/>
    </dgm:pt>
    <dgm:pt modelId="{E6B73A2D-C0E2-4C27-860A-7F516DB21C8D}" type="pres">
      <dgm:prSet presAssocID="{B20BE7CE-FF73-487E-B93A-960FD0776AE5}" presName="background" presStyleLbl="node0" presStyleIdx="4" presStyleCnt="6"/>
      <dgm:spPr/>
    </dgm:pt>
    <dgm:pt modelId="{241B21B3-166C-4A9D-89BE-787A3820DF56}" type="pres">
      <dgm:prSet presAssocID="{B20BE7CE-FF73-487E-B93A-960FD0776AE5}" presName="text" presStyleLbl="fgAcc0" presStyleIdx="4" presStyleCnt="6">
        <dgm:presLayoutVars>
          <dgm:chPref val="3"/>
        </dgm:presLayoutVars>
      </dgm:prSet>
      <dgm:spPr/>
    </dgm:pt>
    <dgm:pt modelId="{72EB206C-DE97-485C-A3E1-572EE712BDB7}" type="pres">
      <dgm:prSet presAssocID="{B20BE7CE-FF73-487E-B93A-960FD0776AE5}" presName="hierChild2" presStyleCnt="0"/>
      <dgm:spPr/>
    </dgm:pt>
    <dgm:pt modelId="{FE246CCA-586C-4082-AC4E-8FEB7EE01E01}" type="pres">
      <dgm:prSet presAssocID="{F2D7242C-3D11-43C4-A537-5B5EC99625B0}" presName="hierRoot1" presStyleCnt="0"/>
      <dgm:spPr/>
    </dgm:pt>
    <dgm:pt modelId="{EF0225CB-DB21-4CFC-8FA8-782CC7672B38}" type="pres">
      <dgm:prSet presAssocID="{F2D7242C-3D11-43C4-A537-5B5EC99625B0}" presName="composite" presStyleCnt="0"/>
      <dgm:spPr/>
    </dgm:pt>
    <dgm:pt modelId="{8729BED9-5438-4898-AC5D-E0D224A11079}" type="pres">
      <dgm:prSet presAssocID="{F2D7242C-3D11-43C4-A537-5B5EC99625B0}" presName="background" presStyleLbl="node0" presStyleIdx="5" presStyleCnt="6"/>
      <dgm:spPr/>
    </dgm:pt>
    <dgm:pt modelId="{2453CC17-589D-4DFB-9477-449EDE25000F}" type="pres">
      <dgm:prSet presAssocID="{F2D7242C-3D11-43C4-A537-5B5EC99625B0}" presName="text" presStyleLbl="fgAcc0" presStyleIdx="5" presStyleCnt="6">
        <dgm:presLayoutVars>
          <dgm:chPref val="3"/>
        </dgm:presLayoutVars>
      </dgm:prSet>
      <dgm:spPr/>
    </dgm:pt>
    <dgm:pt modelId="{6BCC72DF-460C-48D7-B43B-0504E1D20870}" type="pres">
      <dgm:prSet presAssocID="{F2D7242C-3D11-43C4-A537-5B5EC99625B0}" presName="hierChild2" presStyleCnt="0"/>
      <dgm:spPr/>
    </dgm:pt>
  </dgm:ptLst>
  <dgm:cxnLst>
    <dgm:cxn modelId="{4B54C012-371F-405A-920F-298B14E34C28}" type="presOf" srcId="{02BD3B21-5E21-43C1-99CB-EA75D3F1B9D1}" destId="{FFF6AA28-516B-46A3-BCDA-558BB90604FB}" srcOrd="0" destOrd="0" presId="urn:microsoft.com/office/officeart/2005/8/layout/hierarchy1"/>
    <dgm:cxn modelId="{22CBA618-C7DE-46C5-A6CA-7A61C6DE974B}" type="presOf" srcId="{F583B426-796E-40B8-890A-DADA2B410487}" destId="{D5C73086-0D6B-4B19-ADC0-960A660739D1}" srcOrd="0" destOrd="0" presId="urn:microsoft.com/office/officeart/2005/8/layout/hierarchy1"/>
    <dgm:cxn modelId="{9907E036-F441-4E37-8CBE-3FBFF295F9D2}" srcId="{532E54D7-7717-4F9E-874A-0975FF136F3F}" destId="{22639D8A-79D6-4CB7-BCF8-61FAA23205BC}" srcOrd="2" destOrd="0" parTransId="{7F21279E-1A58-42B6-A5B0-51C474821FB6}" sibTransId="{0E327980-AE0D-4EC0-B661-FAAF0E4F56B6}"/>
    <dgm:cxn modelId="{4FA7CB7D-FFF7-498D-AB4E-537583E4902C}" srcId="{532E54D7-7717-4F9E-874A-0975FF136F3F}" destId="{F2D7242C-3D11-43C4-A537-5B5EC99625B0}" srcOrd="5" destOrd="0" parTransId="{ACDCD416-743F-408C-8BAA-301AD120EC0C}" sibTransId="{CC31874F-0DCB-40A6-A9CD-70BBBEFFBBA4}"/>
    <dgm:cxn modelId="{B5117F86-972B-4937-AC7F-CC08BE4B9D3A}" type="presOf" srcId="{22639D8A-79D6-4CB7-BCF8-61FAA23205BC}" destId="{6D126EAB-8D94-461B-A16A-61E4B6E60674}" srcOrd="0" destOrd="0" presId="urn:microsoft.com/office/officeart/2005/8/layout/hierarchy1"/>
    <dgm:cxn modelId="{BA13BE86-8A36-4E05-A3B4-BE336FCD14E0}" type="presOf" srcId="{CAA4319C-77BA-4258-B63C-633FBDFF2329}" destId="{60636DB6-DD3E-4215-AEE5-B85220E4DC41}" srcOrd="0" destOrd="0" presId="urn:microsoft.com/office/officeart/2005/8/layout/hierarchy1"/>
    <dgm:cxn modelId="{09E0C48A-92CC-4ED3-B762-1957DA958D91}" srcId="{532E54D7-7717-4F9E-874A-0975FF136F3F}" destId="{F583B426-796E-40B8-890A-DADA2B410487}" srcOrd="1" destOrd="0" parTransId="{74F8D77C-42A6-4D57-BDAA-E6B802115350}" sibTransId="{94E74CB0-760B-4A92-ADBA-52545A05CE6A}"/>
    <dgm:cxn modelId="{D32FFD96-AA0A-489E-8BF2-8A28A7F7F63A}" srcId="{532E54D7-7717-4F9E-874A-0975FF136F3F}" destId="{02BD3B21-5E21-43C1-99CB-EA75D3F1B9D1}" srcOrd="3" destOrd="0" parTransId="{B797866F-FB11-49F1-A021-506384014DDA}" sibTransId="{D5D8FD60-F40A-4217-B7D2-F53D34216A3B}"/>
    <dgm:cxn modelId="{CB8836A6-8C71-4BA3-AC9C-A5E9FD984434}" srcId="{532E54D7-7717-4F9E-874A-0975FF136F3F}" destId="{CAA4319C-77BA-4258-B63C-633FBDFF2329}" srcOrd="0" destOrd="0" parTransId="{3B694D8D-0BCE-4FB9-B28E-BD0E7E23E0B5}" sibTransId="{AF1D945C-74CE-48F7-B745-37870DBF333F}"/>
    <dgm:cxn modelId="{67A7C0E1-A1A5-4BAB-92D1-81064D34D323}" type="presOf" srcId="{532E54D7-7717-4F9E-874A-0975FF136F3F}" destId="{E40648C8-1D7A-4589-A1BB-9823954E73F8}" srcOrd="0" destOrd="0" presId="urn:microsoft.com/office/officeart/2005/8/layout/hierarchy1"/>
    <dgm:cxn modelId="{1892DEE5-558C-44B3-8FF5-FC90EC766A9E}" srcId="{532E54D7-7717-4F9E-874A-0975FF136F3F}" destId="{B20BE7CE-FF73-487E-B93A-960FD0776AE5}" srcOrd="4" destOrd="0" parTransId="{604C7FEE-DC3C-4EF9-A33B-7558E448D2AB}" sibTransId="{6A716383-B70C-4C1B-A7CD-4F796759703E}"/>
    <dgm:cxn modelId="{EDFF3BF0-B053-46BF-AFC4-15C9A15B99B1}" type="presOf" srcId="{B20BE7CE-FF73-487E-B93A-960FD0776AE5}" destId="{241B21B3-166C-4A9D-89BE-787A3820DF56}" srcOrd="0" destOrd="0" presId="urn:microsoft.com/office/officeart/2005/8/layout/hierarchy1"/>
    <dgm:cxn modelId="{F01CFCF7-6413-4BAE-8FAA-28A274A10D2F}" type="presOf" srcId="{F2D7242C-3D11-43C4-A537-5B5EC99625B0}" destId="{2453CC17-589D-4DFB-9477-449EDE25000F}" srcOrd="0" destOrd="0" presId="urn:microsoft.com/office/officeart/2005/8/layout/hierarchy1"/>
    <dgm:cxn modelId="{26FBFC3D-8D93-4919-8778-7B44296587E7}" type="presParOf" srcId="{E40648C8-1D7A-4589-A1BB-9823954E73F8}" destId="{90AAB408-3D82-4D8F-8ECB-2F1D18FBA62B}" srcOrd="0" destOrd="0" presId="urn:microsoft.com/office/officeart/2005/8/layout/hierarchy1"/>
    <dgm:cxn modelId="{AB0E601F-15BA-4D02-B490-BAFE1D9320FC}" type="presParOf" srcId="{90AAB408-3D82-4D8F-8ECB-2F1D18FBA62B}" destId="{C4131E71-A505-42EF-AEEE-981C94CEC866}" srcOrd="0" destOrd="0" presId="urn:microsoft.com/office/officeart/2005/8/layout/hierarchy1"/>
    <dgm:cxn modelId="{E4DAE480-A13F-487D-9719-C16AA9CE9D0E}" type="presParOf" srcId="{C4131E71-A505-42EF-AEEE-981C94CEC866}" destId="{FC930239-0719-4D0A-A4CF-4B6DB3655274}" srcOrd="0" destOrd="0" presId="urn:microsoft.com/office/officeart/2005/8/layout/hierarchy1"/>
    <dgm:cxn modelId="{D4A0C69E-5030-4FA3-BDFD-DE3B7A0BAAFE}" type="presParOf" srcId="{C4131E71-A505-42EF-AEEE-981C94CEC866}" destId="{60636DB6-DD3E-4215-AEE5-B85220E4DC41}" srcOrd="1" destOrd="0" presId="urn:microsoft.com/office/officeart/2005/8/layout/hierarchy1"/>
    <dgm:cxn modelId="{509C1096-2BB1-4E4F-83EC-CC728FD6DF10}" type="presParOf" srcId="{90AAB408-3D82-4D8F-8ECB-2F1D18FBA62B}" destId="{24600425-5898-4021-BBE7-3584E9EF7390}" srcOrd="1" destOrd="0" presId="urn:microsoft.com/office/officeart/2005/8/layout/hierarchy1"/>
    <dgm:cxn modelId="{BD5B572A-65A7-4093-867E-3DCD687FC174}" type="presParOf" srcId="{E40648C8-1D7A-4589-A1BB-9823954E73F8}" destId="{AC551AE6-FDAC-4895-AB2F-7C8459D4F29E}" srcOrd="1" destOrd="0" presId="urn:microsoft.com/office/officeart/2005/8/layout/hierarchy1"/>
    <dgm:cxn modelId="{0FE1FB52-09E9-4AA2-9EC0-8DD3612DCA3B}" type="presParOf" srcId="{AC551AE6-FDAC-4895-AB2F-7C8459D4F29E}" destId="{811F221D-8B4B-48D3-9244-2BF735B29311}" srcOrd="0" destOrd="0" presId="urn:microsoft.com/office/officeart/2005/8/layout/hierarchy1"/>
    <dgm:cxn modelId="{FF992687-C004-4BA3-8759-7AE1BE6BE476}" type="presParOf" srcId="{811F221D-8B4B-48D3-9244-2BF735B29311}" destId="{C48F5202-761C-4F0B-9469-827B9A3C303A}" srcOrd="0" destOrd="0" presId="urn:microsoft.com/office/officeart/2005/8/layout/hierarchy1"/>
    <dgm:cxn modelId="{89E0A983-446D-4365-B2FF-8DBF0EFE2B4C}" type="presParOf" srcId="{811F221D-8B4B-48D3-9244-2BF735B29311}" destId="{D5C73086-0D6B-4B19-ADC0-960A660739D1}" srcOrd="1" destOrd="0" presId="urn:microsoft.com/office/officeart/2005/8/layout/hierarchy1"/>
    <dgm:cxn modelId="{2092A5E6-FC54-4190-A413-1DBDDDFEAC3C}" type="presParOf" srcId="{AC551AE6-FDAC-4895-AB2F-7C8459D4F29E}" destId="{0D0AB87F-BF20-430E-BB23-60698B40F663}" srcOrd="1" destOrd="0" presId="urn:microsoft.com/office/officeart/2005/8/layout/hierarchy1"/>
    <dgm:cxn modelId="{6E697D86-2EE3-4F9F-A9B1-EC478198A555}" type="presParOf" srcId="{E40648C8-1D7A-4589-A1BB-9823954E73F8}" destId="{709AD673-E14C-49A2-8F2B-66A3E68EB112}" srcOrd="2" destOrd="0" presId="urn:microsoft.com/office/officeart/2005/8/layout/hierarchy1"/>
    <dgm:cxn modelId="{E1F826F7-4976-40B7-BF16-85EF1BCB2890}" type="presParOf" srcId="{709AD673-E14C-49A2-8F2B-66A3E68EB112}" destId="{42E512B9-4DD6-4F18-8511-0F0CDCAB7B02}" srcOrd="0" destOrd="0" presId="urn:microsoft.com/office/officeart/2005/8/layout/hierarchy1"/>
    <dgm:cxn modelId="{A6EE0FD2-F8BC-46C2-A60B-11AFFEB09305}" type="presParOf" srcId="{42E512B9-4DD6-4F18-8511-0F0CDCAB7B02}" destId="{5BA7282B-E8C1-47CD-B862-5D9EC257B8DE}" srcOrd="0" destOrd="0" presId="urn:microsoft.com/office/officeart/2005/8/layout/hierarchy1"/>
    <dgm:cxn modelId="{4B2BDDAE-FE84-4F2F-9DDF-A534EEEDA460}" type="presParOf" srcId="{42E512B9-4DD6-4F18-8511-0F0CDCAB7B02}" destId="{6D126EAB-8D94-461B-A16A-61E4B6E60674}" srcOrd="1" destOrd="0" presId="urn:microsoft.com/office/officeart/2005/8/layout/hierarchy1"/>
    <dgm:cxn modelId="{E051458B-C3C9-455D-81DA-0082E0A0F199}" type="presParOf" srcId="{709AD673-E14C-49A2-8F2B-66A3E68EB112}" destId="{81258A69-7485-4C2A-BBCD-57CD4F805570}" srcOrd="1" destOrd="0" presId="urn:microsoft.com/office/officeart/2005/8/layout/hierarchy1"/>
    <dgm:cxn modelId="{3AC37251-77E3-4699-9960-FA1BFD98EF9B}" type="presParOf" srcId="{E40648C8-1D7A-4589-A1BB-9823954E73F8}" destId="{3F740696-AE5D-43F0-9F64-B827046EF609}" srcOrd="3" destOrd="0" presId="urn:microsoft.com/office/officeart/2005/8/layout/hierarchy1"/>
    <dgm:cxn modelId="{4400C735-4DEB-44D4-BF35-7BBC2F1D4337}" type="presParOf" srcId="{3F740696-AE5D-43F0-9F64-B827046EF609}" destId="{D7936D49-85F5-4018-98A9-C1C66B57D4C0}" srcOrd="0" destOrd="0" presId="urn:microsoft.com/office/officeart/2005/8/layout/hierarchy1"/>
    <dgm:cxn modelId="{C1291E3A-47F8-40B0-ACCE-B5F80633DC12}" type="presParOf" srcId="{D7936D49-85F5-4018-98A9-C1C66B57D4C0}" destId="{CC2A00EC-3F17-4E58-B44E-0BB157CF6694}" srcOrd="0" destOrd="0" presId="urn:microsoft.com/office/officeart/2005/8/layout/hierarchy1"/>
    <dgm:cxn modelId="{A3276004-F4FB-484A-B8F0-DC243A3931AF}" type="presParOf" srcId="{D7936D49-85F5-4018-98A9-C1C66B57D4C0}" destId="{FFF6AA28-516B-46A3-BCDA-558BB90604FB}" srcOrd="1" destOrd="0" presId="urn:microsoft.com/office/officeart/2005/8/layout/hierarchy1"/>
    <dgm:cxn modelId="{447E04AE-1188-4614-A724-6E4F69C701D1}" type="presParOf" srcId="{3F740696-AE5D-43F0-9F64-B827046EF609}" destId="{A6E615B6-97C4-43FE-B389-1794187CF159}" srcOrd="1" destOrd="0" presId="urn:microsoft.com/office/officeart/2005/8/layout/hierarchy1"/>
    <dgm:cxn modelId="{2DD1F772-B5B0-4187-B586-2829F5C914AF}" type="presParOf" srcId="{E40648C8-1D7A-4589-A1BB-9823954E73F8}" destId="{31CDE063-874D-4010-BB42-45B3CA00F611}" srcOrd="4" destOrd="0" presId="urn:microsoft.com/office/officeart/2005/8/layout/hierarchy1"/>
    <dgm:cxn modelId="{4178E59E-5B36-401D-B24F-7631A12516BE}" type="presParOf" srcId="{31CDE063-874D-4010-BB42-45B3CA00F611}" destId="{327EB118-89C3-4C34-B85F-4B26608C3835}" srcOrd="0" destOrd="0" presId="urn:microsoft.com/office/officeart/2005/8/layout/hierarchy1"/>
    <dgm:cxn modelId="{9A86C889-930E-40A0-98F4-1F19EC17AD8F}" type="presParOf" srcId="{327EB118-89C3-4C34-B85F-4B26608C3835}" destId="{E6B73A2D-C0E2-4C27-860A-7F516DB21C8D}" srcOrd="0" destOrd="0" presId="urn:microsoft.com/office/officeart/2005/8/layout/hierarchy1"/>
    <dgm:cxn modelId="{2326F104-AEEE-41CC-9F37-D5790EBF7099}" type="presParOf" srcId="{327EB118-89C3-4C34-B85F-4B26608C3835}" destId="{241B21B3-166C-4A9D-89BE-787A3820DF56}" srcOrd="1" destOrd="0" presId="urn:microsoft.com/office/officeart/2005/8/layout/hierarchy1"/>
    <dgm:cxn modelId="{CF40060E-5882-4FE9-9D72-8CE70DEECF79}" type="presParOf" srcId="{31CDE063-874D-4010-BB42-45B3CA00F611}" destId="{72EB206C-DE97-485C-A3E1-572EE712BDB7}" srcOrd="1" destOrd="0" presId="urn:microsoft.com/office/officeart/2005/8/layout/hierarchy1"/>
    <dgm:cxn modelId="{08F19F4B-10D7-403E-B168-090DA642B132}" type="presParOf" srcId="{E40648C8-1D7A-4589-A1BB-9823954E73F8}" destId="{FE246CCA-586C-4082-AC4E-8FEB7EE01E01}" srcOrd="5" destOrd="0" presId="urn:microsoft.com/office/officeart/2005/8/layout/hierarchy1"/>
    <dgm:cxn modelId="{10306726-F3EE-49D4-910E-BD3CAE5CAC4F}" type="presParOf" srcId="{FE246CCA-586C-4082-AC4E-8FEB7EE01E01}" destId="{EF0225CB-DB21-4CFC-8FA8-782CC7672B38}" srcOrd="0" destOrd="0" presId="urn:microsoft.com/office/officeart/2005/8/layout/hierarchy1"/>
    <dgm:cxn modelId="{604E3509-798C-4428-9743-88851E5D0AD2}" type="presParOf" srcId="{EF0225CB-DB21-4CFC-8FA8-782CC7672B38}" destId="{8729BED9-5438-4898-AC5D-E0D224A11079}" srcOrd="0" destOrd="0" presId="urn:microsoft.com/office/officeart/2005/8/layout/hierarchy1"/>
    <dgm:cxn modelId="{0861B660-174F-45F6-A52A-BB296EEA74F5}" type="presParOf" srcId="{EF0225CB-DB21-4CFC-8FA8-782CC7672B38}" destId="{2453CC17-589D-4DFB-9477-449EDE25000F}" srcOrd="1" destOrd="0" presId="urn:microsoft.com/office/officeart/2005/8/layout/hierarchy1"/>
    <dgm:cxn modelId="{326E99CD-CD4B-4829-82FB-21276821A765}" type="presParOf" srcId="{FE246CCA-586C-4082-AC4E-8FEB7EE01E01}" destId="{6BCC72DF-460C-48D7-B43B-0504E1D2087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881734-8499-4F10-991B-32D42434A7D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01A6393-4FAE-4CE2-93A5-B1EB55095AE9}">
      <dgm:prSet/>
      <dgm:spPr/>
      <dgm:t>
        <a:bodyPr/>
        <a:lstStyle/>
        <a:p>
          <a:pPr rtl="0"/>
          <a:r>
            <a:rPr lang="en-US" b="1" u="none" dirty="0">
              <a:latin typeface="Arial"/>
              <a:cs typeface="Arial"/>
            </a:rPr>
            <a:t>   Methodology</a:t>
          </a:r>
        </a:p>
      </dgm:t>
    </dgm:pt>
    <dgm:pt modelId="{FF54E4A8-9A9B-4739-82E8-E36AA34DA8EC}" type="parTrans" cxnId="{2CA09FE2-6929-430E-9513-72FE5B661B3B}">
      <dgm:prSet/>
      <dgm:spPr/>
      <dgm:t>
        <a:bodyPr/>
        <a:lstStyle/>
        <a:p>
          <a:endParaRPr lang="en-US"/>
        </a:p>
      </dgm:t>
    </dgm:pt>
    <dgm:pt modelId="{8AA07BE3-8D98-4805-8E35-68310AA7A2BD}" type="sibTrans" cxnId="{2CA09FE2-6929-430E-9513-72FE5B661B3B}">
      <dgm:prSet/>
      <dgm:spPr/>
      <dgm:t>
        <a:bodyPr/>
        <a:lstStyle/>
        <a:p>
          <a:endParaRPr lang="en-US"/>
        </a:p>
      </dgm:t>
    </dgm:pt>
    <dgm:pt modelId="{AEA0EB68-1B6F-4C04-8C64-23D58CE90ADE}">
      <dgm:prSet/>
      <dgm:spPr/>
      <dgm:t>
        <a:bodyPr/>
        <a:lstStyle/>
        <a:p>
          <a:r>
            <a:rPr lang="en-US" dirty="0"/>
            <a:t>Data was collected about the Falcon 9 first stage landings from 2010 to 2020 from a public API (</a:t>
          </a:r>
          <a:r>
            <a:rPr lang="en-US" dirty="0">
              <a:hlinkClick xmlns:r="http://schemas.openxmlformats.org/officeDocument/2006/relationships" r:id="rId1"/>
            </a:rPr>
            <a:t>https://api.spacexdata.com/</a:t>
          </a:r>
          <a:r>
            <a:rPr lang="en-US" dirty="0"/>
            <a:t>) unaffiliated with SpaceX and from the </a:t>
          </a:r>
          <a:r>
            <a:rPr lang="en-US" dirty="0" err="1"/>
            <a:t>publically</a:t>
          </a:r>
          <a:r>
            <a:rPr lang="en-US" dirty="0"/>
            <a:t> available data on Wikipedia (</a:t>
          </a:r>
          <a:r>
            <a:rPr lang="en-US" dirty="0">
              <a:hlinkClick xmlns:r="http://schemas.openxmlformats.org/officeDocument/2006/relationships" r:id="rId2"/>
            </a:rPr>
            <a:t>https://en.wikipedia.org/wiki/SpaceX</a:t>
          </a:r>
          <a:r>
            <a:rPr lang="en-US" dirty="0"/>
            <a:t>). Additional data sets were provided with the course.</a:t>
          </a:r>
        </a:p>
      </dgm:t>
    </dgm:pt>
    <dgm:pt modelId="{34BFF210-2E5D-4A8E-97B5-DE5B0BD6484E}" type="parTrans" cxnId="{82F4FE34-CC0A-4BFD-B8B7-5AC96FC3D626}">
      <dgm:prSet/>
      <dgm:spPr/>
      <dgm:t>
        <a:bodyPr/>
        <a:lstStyle/>
        <a:p>
          <a:endParaRPr lang="en-US"/>
        </a:p>
      </dgm:t>
    </dgm:pt>
    <dgm:pt modelId="{81B67078-F17E-4F73-9C19-FA3FA1C9CBDA}" type="sibTrans" cxnId="{82F4FE34-CC0A-4BFD-B8B7-5AC96FC3D626}">
      <dgm:prSet/>
      <dgm:spPr/>
      <dgm:t>
        <a:bodyPr/>
        <a:lstStyle/>
        <a:p>
          <a:endParaRPr lang="en-US"/>
        </a:p>
      </dgm:t>
    </dgm:pt>
    <dgm:pt modelId="{3D8ABE99-E1FD-4F70-98CE-A0D7E9DCDDA3}">
      <dgm:prSet/>
      <dgm:spPr/>
      <dgm:t>
        <a:bodyPr/>
        <a:lstStyle/>
        <a:p>
          <a:r>
            <a:rPr lang="en-US" dirty="0"/>
            <a:t>Data cleaning / wrangling included extracting landing outcome data to serve as the dependent variable for the machine learning models.</a:t>
          </a:r>
        </a:p>
      </dgm:t>
    </dgm:pt>
    <dgm:pt modelId="{8782FA9A-4335-4F01-9CA7-1BF9A443F257}" type="parTrans" cxnId="{8C2E7D57-02F4-4F3C-BB7E-CDA573805E73}">
      <dgm:prSet/>
      <dgm:spPr/>
      <dgm:t>
        <a:bodyPr/>
        <a:lstStyle/>
        <a:p>
          <a:endParaRPr lang="en-US"/>
        </a:p>
      </dgm:t>
    </dgm:pt>
    <dgm:pt modelId="{549F4FA7-2CD8-4DC9-8837-D568136885BD}" type="sibTrans" cxnId="{8C2E7D57-02F4-4F3C-BB7E-CDA573805E73}">
      <dgm:prSet/>
      <dgm:spPr/>
      <dgm:t>
        <a:bodyPr/>
        <a:lstStyle/>
        <a:p>
          <a:endParaRPr lang="en-US"/>
        </a:p>
      </dgm:t>
    </dgm:pt>
    <dgm:pt modelId="{A1BA9374-4D04-4DF8-B5EA-607E84F1C39F}">
      <dgm:prSet/>
      <dgm:spPr/>
      <dgm:t>
        <a:bodyPr/>
        <a:lstStyle/>
        <a:p>
          <a:r>
            <a:rPr lang="en-US" dirty="0"/>
            <a:t>SQL queries and data visualizations, including static plots, interactive maps, and an interactive dashboard, were used to discover insights about the data set and to answer various questions.</a:t>
          </a:r>
        </a:p>
      </dgm:t>
    </dgm:pt>
    <dgm:pt modelId="{E4B9CE29-C59B-42E6-8798-749D9607241E}" type="parTrans" cxnId="{D2F492BC-26AC-4E5B-95D0-AF563949BF3B}">
      <dgm:prSet/>
      <dgm:spPr/>
      <dgm:t>
        <a:bodyPr/>
        <a:lstStyle/>
        <a:p>
          <a:endParaRPr lang="en-US"/>
        </a:p>
      </dgm:t>
    </dgm:pt>
    <dgm:pt modelId="{890B122E-3A18-4557-A9D9-8EA867D07E2A}" type="sibTrans" cxnId="{D2F492BC-26AC-4E5B-95D0-AF563949BF3B}">
      <dgm:prSet/>
      <dgm:spPr/>
      <dgm:t>
        <a:bodyPr/>
        <a:lstStyle/>
        <a:p>
          <a:endParaRPr lang="en-US"/>
        </a:p>
      </dgm:t>
    </dgm:pt>
    <dgm:pt modelId="{90F32EA8-AF1D-46BE-B919-836DAD970C3C}">
      <dgm:prSet/>
      <dgm:spPr/>
      <dgm:t>
        <a:bodyPr/>
        <a:lstStyle/>
        <a:p>
          <a:r>
            <a:rPr lang="en-US" dirty="0"/>
            <a:t>Predictive analysis was performed using the following machine learning models: Logistic Regression, Support Vector Machine (SVM), Decision Tree, and k-Nearest Neighbors (KNN)</a:t>
          </a:r>
        </a:p>
      </dgm:t>
    </dgm:pt>
    <dgm:pt modelId="{9B253CDE-1722-4D93-BF5B-D19902763282}" type="parTrans" cxnId="{159BC281-CAEB-4D75-BAFD-D2A79BDF3DF2}">
      <dgm:prSet/>
      <dgm:spPr/>
      <dgm:t>
        <a:bodyPr/>
        <a:lstStyle/>
        <a:p>
          <a:endParaRPr lang="en-US"/>
        </a:p>
      </dgm:t>
    </dgm:pt>
    <dgm:pt modelId="{49106905-1F3E-4FD1-A2C7-61DD24ED7D39}" type="sibTrans" cxnId="{159BC281-CAEB-4D75-BAFD-D2A79BDF3DF2}">
      <dgm:prSet/>
      <dgm:spPr/>
      <dgm:t>
        <a:bodyPr/>
        <a:lstStyle/>
        <a:p>
          <a:endParaRPr lang="en-US"/>
        </a:p>
      </dgm:t>
    </dgm:pt>
    <dgm:pt modelId="{1B3C17DB-BBDA-45AA-891B-A1976303B2B1}">
      <dgm:prSet/>
      <dgm:spPr/>
      <dgm:t>
        <a:bodyPr/>
        <a:lstStyle/>
        <a:p>
          <a:pPr rtl="0"/>
          <a:r>
            <a:rPr lang="en-US" u="none" dirty="0">
              <a:latin typeface="Calibri Light" panose="020F0302020204030204"/>
            </a:rPr>
            <a:t>   </a:t>
          </a:r>
          <a:r>
            <a:rPr lang="en-US" b="1" u="sng" dirty="0">
              <a:latin typeface="Arial"/>
              <a:cs typeface="Arial"/>
            </a:rPr>
            <a:t>Results</a:t>
          </a:r>
        </a:p>
      </dgm:t>
    </dgm:pt>
    <dgm:pt modelId="{B7346420-C8EB-40A2-8095-3CBB9ED00E48}" type="parTrans" cxnId="{8343A049-BC34-4ED8-8EEE-B365155D0F80}">
      <dgm:prSet/>
      <dgm:spPr/>
      <dgm:t>
        <a:bodyPr/>
        <a:lstStyle/>
        <a:p>
          <a:endParaRPr lang="en-US"/>
        </a:p>
      </dgm:t>
    </dgm:pt>
    <dgm:pt modelId="{8C64FB1B-3E21-4CF6-BF0E-60C0710C2952}" type="sibTrans" cxnId="{8343A049-BC34-4ED8-8EEE-B365155D0F80}">
      <dgm:prSet/>
      <dgm:spPr/>
      <dgm:t>
        <a:bodyPr/>
        <a:lstStyle/>
        <a:p>
          <a:endParaRPr lang="en-US"/>
        </a:p>
      </dgm:t>
    </dgm:pt>
    <dgm:pt modelId="{6274326E-D6BC-4C10-BC47-7037AA68656B}">
      <dgm:prSet/>
      <dgm:spPr/>
      <dgm:t>
        <a:bodyPr/>
        <a:lstStyle/>
        <a:p>
          <a:r>
            <a:rPr lang="en-US" dirty="0"/>
            <a:t>The data of the SpaceX Falcon 9 first stage landings include the flight number, date of launch, payload mass, orbit type, launch site, and mission outcome.</a:t>
          </a:r>
        </a:p>
      </dgm:t>
    </dgm:pt>
    <dgm:pt modelId="{D53EA14E-F353-41DA-AABA-5767A00E987C}" type="parTrans" cxnId="{DCEB932B-E7C6-4D8E-8371-ACE206D004E4}">
      <dgm:prSet/>
      <dgm:spPr/>
      <dgm:t>
        <a:bodyPr/>
        <a:lstStyle/>
        <a:p>
          <a:endParaRPr lang="en-US"/>
        </a:p>
      </dgm:t>
    </dgm:pt>
    <dgm:pt modelId="{E215D395-8FDE-44FB-B536-A50D8E652360}" type="sibTrans" cxnId="{DCEB932B-E7C6-4D8E-8371-ACE206D004E4}">
      <dgm:prSet/>
      <dgm:spPr/>
      <dgm:t>
        <a:bodyPr/>
        <a:lstStyle/>
        <a:p>
          <a:endParaRPr lang="en-US"/>
        </a:p>
      </dgm:t>
    </dgm:pt>
    <dgm:pt modelId="{8DB1D2E4-D296-4258-9722-8F04A49D269F}">
      <dgm:prSet/>
      <dgm:spPr/>
      <dgm:t>
        <a:bodyPr/>
        <a:lstStyle/>
        <a:p>
          <a:r>
            <a:rPr lang="en-US" dirty="0"/>
            <a:t>Logistic Regression, SVM, and KNN all performed equally well on this dataset for predictive purposes.</a:t>
          </a:r>
        </a:p>
      </dgm:t>
    </dgm:pt>
    <dgm:pt modelId="{2CA29C17-2256-4442-ADAF-D21EAF764AE8}" type="parTrans" cxnId="{D6F445C5-4AA1-427D-93EA-22D9D605071D}">
      <dgm:prSet/>
      <dgm:spPr/>
      <dgm:t>
        <a:bodyPr/>
        <a:lstStyle/>
        <a:p>
          <a:endParaRPr lang="en-US"/>
        </a:p>
      </dgm:t>
    </dgm:pt>
    <dgm:pt modelId="{902A2DD4-E4AA-4027-BFE3-FFF7CD3B0F2F}" type="sibTrans" cxnId="{D6F445C5-4AA1-427D-93EA-22D9D605071D}">
      <dgm:prSet/>
      <dgm:spPr/>
      <dgm:t>
        <a:bodyPr/>
        <a:lstStyle/>
        <a:p>
          <a:endParaRPr lang="en-US"/>
        </a:p>
      </dgm:t>
    </dgm:pt>
    <dgm:pt modelId="{ADCA992E-F8F0-4E2D-BB1F-AB7037BFEEB0}" type="pres">
      <dgm:prSet presAssocID="{30881734-8499-4F10-991B-32D42434A7D7}" presName="linear" presStyleCnt="0">
        <dgm:presLayoutVars>
          <dgm:animLvl val="lvl"/>
          <dgm:resizeHandles val="exact"/>
        </dgm:presLayoutVars>
      </dgm:prSet>
      <dgm:spPr/>
    </dgm:pt>
    <dgm:pt modelId="{FD42AB03-D113-42F1-9CFA-5606591F9FF5}" type="pres">
      <dgm:prSet presAssocID="{B01A6393-4FAE-4CE2-93A5-B1EB55095AE9}" presName="parentText" presStyleLbl="node1" presStyleIdx="0" presStyleCnt="8">
        <dgm:presLayoutVars>
          <dgm:chMax val="0"/>
          <dgm:bulletEnabled val="1"/>
        </dgm:presLayoutVars>
      </dgm:prSet>
      <dgm:spPr/>
    </dgm:pt>
    <dgm:pt modelId="{36378BA8-6076-47DD-BCC8-54D2A9B0D1FE}" type="pres">
      <dgm:prSet presAssocID="{8AA07BE3-8D98-4805-8E35-68310AA7A2BD}" presName="spacer" presStyleCnt="0"/>
      <dgm:spPr/>
    </dgm:pt>
    <dgm:pt modelId="{2D581528-5E78-4500-A687-D3240140697F}" type="pres">
      <dgm:prSet presAssocID="{AEA0EB68-1B6F-4C04-8C64-23D58CE90ADE}" presName="parentText" presStyleLbl="node1" presStyleIdx="1" presStyleCnt="8">
        <dgm:presLayoutVars>
          <dgm:chMax val="0"/>
          <dgm:bulletEnabled val="1"/>
        </dgm:presLayoutVars>
      </dgm:prSet>
      <dgm:spPr/>
    </dgm:pt>
    <dgm:pt modelId="{B0149AA8-6162-49F4-BFE6-50CA3AECDC1E}" type="pres">
      <dgm:prSet presAssocID="{81B67078-F17E-4F73-9C19-FA3FA1C9CBDA}" presName="spacer" presStyleCnt="0"/>
      <dgm:spPr/>
    </dgm:pt>
    <dgm:pt modelId="{1482DBD3-AEDB-4F1C-B69C-C22F6E32945A}" type="pres">
      <dgm:prSet presAssocID="{3D8ABE99-E1FD-4F70-98CE-A0D7E9DCDDA3}" presName="parentText" presStyleLbl="node1" presStyleIdx="2" presStyleCnt="8">
        <dgm:presLayoutVars>
          <dgm:chMax val="0"/>
          <dgm:bulletEnabled val="1"/>
        </dgm:presLayoutVars>
      </dgm:prSet>
      <dgm:spPr/>
    </dgm:pt>
    <dgm:pt modelId="{C5888C2C-61BC-415F-AFF7-0318FDFFA3B7}" type="pres">
      <dgm:prSet presAssocID="{549F4FA7-2CD8-4DC9-8837-D568136885BD}" presName="spacer" presStyleCnt="0"/>
      <dgm:spPr/>
    </dgm:pt>
    <dgm:pt modelId="{166F681B-4D5F-4B21-8540-646C9B14D742}" type="pres">
      <dgm:prSet presAssocID="{A1BA9374-4D04-4DF8-B5EA-607E84F1C39F}" presName="parentText" presStyleLbl="node1" presStyleIdx="3" presStyleCnt="8">
        <dgm:presLayoutVars>
          <dgm:chMax val="0"/>
          <dgm:bulletEnabled val="1"/>
        </dgm:presLayoutVars>
      </dgm:prSet>
      <dgm:spPr/>
    </dgm:pt>
    <dgm:pt modelId="{ACCBF9AE-85F9-49C0-A419-19DE2A91ADBB}" type="pres">
      <dgm:prSet presAssocID="{890B122E-3A18-4557-A9D9-8EA867D07E2A}" presName="spacer" presStyleCnt="0"/>
      <dgm:spPr/>
    </dgm:pt>
    <dgm:pt modelId="{881A3AC6-E099-4EE2-834C-3FA0A9B85125}" type="pres">
      <dgm:prSet presAssocID="{90F32EA8-AF1D-46BE-B919-836DAD970C3C}" presName="parentText" presStyleLbl="node1" presStyleIdx="4" presStyleCnt="8">
        <dgm:presLayoutVars>
          <dgm:chMax val="0"/>
          <dgm:bulletEnabled val="1"/>
        </dgm:presLayoutVars>
      </dgm:prSet>
      <dgm:spPr/>
    </dgm:pt>
    <dgm:pt modelId="{796953B9-1A3D-409F-9163-ABD9791C5FBB}" type="pres">
      <dgm:prSet presAssocID="{49106905-1F3E-4FD1-A2C7-61DD24ED7D39}" presName="spacer" presStyleCnt="0"/>
      <dgm:spPr/>
    </dgm:pt>
    <dgm:pt modelId="{C53C6605-55C1-4518-A516-8CEB4F5C4C79}" type="pres">
      <dgm:prSet presAssocID="{1B3C17DB-BBDA-45AA-891B-A1976303B2B1}" presName="parentText" presStyleLbl="node1" presStyleIdx="5" presStyleCnt="8">
        <dgm:presLayoutVars>
          <dgm:chMax val="0"/>
          <dgm:bulletEnabled val="1"/>
        </dgm:presLayoutVars>
      </dgm:prSet>
      <dgm:spPr/>
    </dgm:pt>
    <dgm:pt modelId="{8DDF2138-6DC9-4184-BADE-32D8A24B0487}" type="pres">
      <dgm:prSet presAssocID="{8C64FB1B-3E21-4CF6-BF0E-60C0710C2952}" presName="spacer" presStyleCnt="0"/>
      <dgm:spPr/>
    </dgm:pt>
    <dgm:pt modelId="{B59C59E1-D661-4DDC-AE62-518097FF8362}" type="pres">
      <dgm:prSet presAssocID="{6274326E-D6BC-4C10-BC47-7037AA68656B}" presName="parentText" presStyleLbl="node1" presStyleIdx="6" presStyleCnt="8">
        <dgm:presLayoutVars>
          <dgm:chMax val="0"/>
          <dgm:bulletEnabled val="1"/>
        </dgm:presLayoutVars>
      </dgm:prSet>
      <dgm:spPr/>
    </dgm:pt>
    <dgm:pt modelId="{E9C77D95-B0E0-46C3-8964-2990CD355423}" type="pres">
      <dgm:prSet presAssocID="{E215D395-8FDE-44FB-B536-A50D8E652360}" presName="spacer" presStyleCnt="0"/>
      <dgm:spPr/>
    </dgm:pt>
    <dgm:pt modelId="{C699D226-3D97-4070-91C3-724338C52A5D}" type="pres">
      <dgm:prSet presAssocID="{8DB1D2E4-D296-4258-9722-8F04A49D269F}" presName="parentText" presStyleLbl="node1" presStyleIdx="7" presStyleCnt="8">
        <dgm:presLayoutVars>
          <dgm:chMax val="0"/>
          <dgm:bulletEnabled val="1"/>
        </dgm:presLayoutVars>
      </dgm:prSet>
      <dgm:spPr/>
    </dgm:pt>
  </dgm:ptLst>
  <dgm:cxnLst>
    <dgm:cxn modelId="{DCEB932B-E7C6-4D8E-8371-ACE206D004E4}" srcId="{30881734-8499-4F10-991B-32D42434A7D7}" destId="{6274326E-D6BC-4C10-BC47-7037AA68656B}" srcOrd="6" destOrd="0" parTransId="{D53EA14E-F353-41DA-AABA-5767A00E987C}" sibTransId="{E215D395-8FDE-44FB-B536-A50D8E652360}"/>
    <dgm:cxn modelId="{892DD32B-C05A-4111-9AF8-548A1E6FFEE3}" type="presOf" srcId="{B01A6393-4FAE-4CE2-93A5-B1EB55095AE9}" destId="{FD42AB03-D113-42F1-9CFA-5606591F9FF5}" srcOrd="0" destOrd="0" presId="urn:microsoft.com/office/officeart/2005/8/layout/vList2"/>
    <dgm:cxn modelId="{8FE2002E-DB6A-4473-98B8-63F51FFE2C7C}" type="presOf" srcId="{AEA0EB68-1B6F-4C04-8C64-23D58CE90ADE}" destId="{2D581528-5E78-4500-A687-D3240140697F}" srcOrd="0" destOrd="0" presId="urn:microsoft.com/office/officeart/2005/8/layout/vList2"/>
    <dgm:cxn modelId="{82F4FE34-CC0A-4BFD-B8B7-5AC96FC3D626}" srcId="{30881734-8499-4F10-991B-32D42434A7D7}" destId="{AEA0EB68-1B6F-4C04-8C64-23D58CE90ADE}" srcOrd="1" destOrd="0" parTransId="{34BFF210-2E5D-4A8E-97B5-DE5B0BD6484E}" sibTransId="{81B67078-F17E-4F73-9C19-FA3FA1C9CBDA}"/>
    <dgm:cxn modelId="{8343A049-BC34-4ED8-8EEE-B365155D0F80}" srcId="{30881734-8499-4F10-991B-32D42434A7D7}" destId="{1B3C17DB-BBDA-45AA-891B-A1976303B2B1}" srcOrd="5" destOrd="0" parTransId="{B7346420-C8EB-40A2-8095-3CBB9ED00E48}" sibTransId="{8C64FB1B-3E21-4CF6-BF0E-60C0710C2952}"/>
    <dgm:cxn modelId="{B9E3344F-7D2C-473D-9E45-92EC125A732A}" type="presOf" srcId="{30881734-8499-4F10-991B-32D42434A7D7}" destId="{ADCA992E-F8F0-4E2D-BB1F-AB7037BFEEB0}" srcOrd="0" destOrd="0" presId="urn:microsoft.com/office/officeart/2005/8/layout/vList2"/>
    <dgm:cxn modelId="{6BB05970-DBD0-4656-8091-DE042C412884}" type="presOf" srcId="{8DB1D2E4-D296-4258-9722-8F04A49D269F}" destId="{C699D226-3D97-4070-91C3-724338C52A5D}" srcOrd="0" destOrd="0" presId="urn:microsoft.com/office/officeart/2005/8/layout/vList2"/>
    <dgm:cxn modelId="{FE7B0F55-08D4-49D6-B420-F448106BBFF4}" type="presOf" srcId="{3D8ABE99-E1FD-4F70-98CE-A0D7E9DCDDA3}" destId="{1482DBD3-AEDB-4F1C-B69C-C22F6E32945A}" srcOrd="0" destOrd="0" presId="urn:microsoft.com/office/officeart/2005/8/layout/vList2"/>
    <dgm:cxn modelId="{8C2E7D57-02F4-4F3C-BB7E-CDA573805E73}" srcId="{30881734-8499-4F10-991B-32D42434A7D7}" destId="{3D8ABE99-E1FD-4F70-98CE-A0D7E9DCDDA3}" srcOrd="2" destOrd="0" parTransId="{8782FA9A-4335-4F01-9CA7-1BF9A443F257}" sibTransId="{549F4FA7-2CD8-4DC9-8837-D568136885BD}"/>
    <dgm:cxn modelId="{159BC281-CAEB-4D75-BAFD-D2A79BDF3DF2}" srcId="{30881734-8499-4F10-991B-32D42434A7D7}" destId="{90F32EA8-AF1D-46BE-B919-836DAD970C3C}" srcOrd="4" destOrd="0" parTransId="{9B253CDE-1722-4D93-BF5B-D19902763282}" sibTransId="{49106905-1F3E-4FD1-A2C7-61DD24ED7D39}"/>
    <dgm:cxn modelId="{46432499-A81A-4316-BC7C-3019CB1310D2}" type="presOf" srcId="{6274326E-D6BC-4C10-BC47-7037AA68656B}" destId="{B59C59E1-D661-4DDC-AE62-518097FF8362}" srcOrd="0" destOrd="0" presId="urn:microsoft.com/office/officeart/2005/8/layout/vList2"/>
    <dgm:cxn modelId="{D2F492BC-26AC-4E5B-95D0-AF563949BF3B}" srcId="{30881734-8499-4F10-991B-32D42434A7D7}" destId="{A1BA9374-4D04-4DF8-B5EA-607E84F1C39F}" srcOrd="3" destOrd="0" parTransId="{E4B9CE29-C59B-42E6-8798-749D9607241E}" sibTransId="{890B122E-3A18-4557-A9D9-8EA867D07E2A}"/>
    <dgm:cxn modelId="{D6F445C5-4AA1-427D-93EA-22D9D605071D}" srcId="{30881734-8499-4F10-991B-32D42434A7D7}" destId="{8DB1D2E4-D296-4258-9722-8F04A49D269F}" srcOrd="7" destOrd="0" parTransId="{2CA29C17-2256-4442-ADAF-D21EAF764AE8}" sibTransId="{902A2DD4-E4AA-4027-BFE3-FFF7CD3B0F2F}"/>
    <dgm:cxn modelId="{2CA09FE2-6929-430E-9513-72FE5B661B3B}" srcId="{30881734-8499-4F10-991B-32D42434A7D7}" destId="{B01A6393-4FAE-4CE2-93A5-B1EB55095AE9}" srcOrd="0" destOrd="0" parTransId="{FF54E4A8-9A9B-4739-82E8-E36AA34DA8EC}" sibTransId="{8AA07BE3-8D98-4805-8E35-68310AA7A2BD}"/>
    <dgm:cxn modelId="{E14945F4-48E4-4CCF-82A4-5AEC15242B62}" type="presOf" srcId="{1B3C17DB-BBDA-45AA-891B-A1976303B2B1}" destId="{C53C6605-55C1-4518-A516-8CEB4F5C4C79}" srcOrd="0" destOrd="0" presId="urn:microsoft.com/office/officeart/2005/8/layout/vList2"/>
    <dgm:cxn modelId="{817372F4-B401-49A2-B082-C4BDC5280FD8}" type="presOf" srcId="{90F32EA8-AF1D-46BE-B919-836DAD970C3C}" destId="{881A3AC6-E099-4EE2-834C-3FA0A9B85125}" srcOrd="0" destOrd="0" presId="urn:microsoft.com/office/officeart/2005/8/layout/vList2"/>
    <dgm:cxn modelId="{0CB487F5-7B6B-4645-ABF1-5290ED94A264}" type="presOf" srcId="{A1BA9374-4D04-4DF8-B5EA-607E84F1C39F}" destId="{166F681B-4D5F-4B21-8540-646C9B14D742}" srcOrd="0" destOrd="0" presId="urn:microsoft.com/office/officeart/2005/8/layout/vList2"/>
    <dgm:cxn modelId="{F3D872B1-3D12-4410-B94A-FA41EFE2D29A}" type="presParOf" srcId="{ADCA992E-F8F0-4E2D-BB1F-AB7037BFEEB0}" destId="{FD42AB03-D113-42F1-9CFA-5606591F9FF5}" srcOrd="0" destOrd="0" presId="urn:microsoft.com/office/officeart/2005/8/layout/vList2"/>
    <dgm:cxn modelId="{ACC63572-E7D6-4358-8CB9-204F576E0CE8}" type="presParOf" srcId="{ADCA992E-F8F0-4E2D-BB1F-AB7037BFEEB0}" destId="{36378BA8-6076-47DD-BCC8-54D2A9B0D1FE}" srcOrd="1" destOrd="0" presId="urn:microsoft.com/office/officeart/2005/8/layout/vList2"/>
    <dgm:cxn modelId="{CA4921CB-379F-443E-84CE-D47A0DD62DD2}" type="presParOf" srcId="{ADCA992E-F8F0-4E2D-BB1F-AB7037BFEEB0}" destId="{2D581528-5E78-4500-A687-D3240140697F}" srcOrd="2" destOrd="0" presId="urn:microsoft.com/office/officeart/2005/8/layout/vList2"/>
    <dgm:cxn modelId="{9F4DAC91-327F-47A6-9DE6-A69025AC733D}" type="presParOf" srcId="{ADCA992E-F8F0-4E2D-BB1F-AB7037BFEEB0}" destId="{B0149AA8-6162-49F4-BFE6-50CA3AECDC1E}" srcOrd="3" destOrd="0" presId="urn:microsoft.com/office/officeart/2005/8/layout/vList2"/>
    <dgm:cxn modelId="{E8755064-ABD5-43C9-9082-E129F82D7402}" type="presParOf" srcId="{ADCA992E-F8F0-4E2D-BB1F-AB7037BFEEB0}" destId="{1482DBD3-AEDB-4F1C-B69C-C22F6E32945A}" srcOrd="4" destOrd="0" presId="urn:microsoft.com/office/officeart/2005/8/layout/vList2"/>
    <dgm:cxn modelId="{2E8C1897-D474-4D53-87F3-D03AA09BFA90}" type="presParOf" srcId="{ADCA992E-F8F0-4E2D-BB1F-AB7037BFEEB0}" destId="{C5888C2C-61BC-415F-AFF7-0318FDFFA3B7}" srcOrd="5" destOrd="0" presId="urn:microsoft.com/office/officeart/2005/8/layout/vList2"/>
    <dgm:cxn modelId="{8E63D823-BB0C-484C-BED2-F6CA5F751FD2}" type="presParOf" srcId="{ADCA992E-F8F0-4E2D-BB1F-AB7037BFEEB0}" destId="{166F681B-4D5F-4B21-8540-646C9B14D742}" srcOrd="6" destOrd="0" presId="urn:microsoft.com/office/officeart/2005/8/layout/vList2"/>
    <dgm:cxn modelId="{0E64ADDE-2FEE-444D-9F03-1CDB62619C75}" type="presParOf" srcId="{ADCA992E-F8F0-4E2D-BB1F-AB7037BFEEB0}" destId="{ACCBF9AE-85F9-49C0-A419-19DE2A91ADBB}" srcOrd="7" destOrd="0" presId="urn:microsoft.com/office/officeart/2005/8/layout/vList2"/>
    <dgm:cxn modelId="{468D6AA1-7EA9-4C84-9243-F8ED72C855C3}" type="presParOf" srcId="{ADCA992E-F8F0-4E2D-BB1F-AB7037BFEEB0}" destId="{881A3AC6-E099-4EE2-834C-3FA0A9B85125}" srcOrd="8" destOrd="0" presId="urn:microsoft.com/office/officeart/2005/8/layout/vList2"/>
    <dgm:cxn modelId="{543095B9-A2BF-4931-8110-D8A40722D4D3}" type="presParOf" srcId="{ADCA992E-F8F0-4E2D-BB1F-AB7037BFEEB0}" destId="{796953B9-1A3D-409F-9163-ABD9791C5FBB}" srcOrd="9" destOrd="0" presId="urn:microsoft.com/office/officeart/2005/8/layout/vList2"/>
    <dgm:cxn modelId="{478161C4-000C-4CF7-A788-4976C0E1B1DE}" type="presParOf" srcId="{ADCA992E-F8F0-4E2D-BB1F-AB7037BFEEB0}" destId="{C53C6605-55C1-4518-A516-8CEB4F5C4C79}" srcOrd="10" destOrd="0" presId="urn:microsoft.com/office/officeart/2005/8/layout/vList2"/>
    <dgm:cxn modelId="{F41DE2A5-4880-4041-8978-08F2367284BE}" type="presParOf" srcId="{ADCA992E-F8F0-4E2D-BB1F-AB7037BFEEB0}" destId="{8DDF2138-6DC9-4184-BADE-32D8A24B0487}" srcOrd="11" destOrd="0" presId="urn:microsoft.com/office/officeart/2005/8/layout/vList2"/>
    <dgm:cxn modelId="{291F0582-DD88-4CE1-94E2-D7510690133B}" type="presParOf" srcId="{ADCA992E-F8F0-4E2D-BB1F-AB7037BFEEB0}" destId="{B59C59E1-D661-4DDC-AE62-518097FF8362}" srcOrd="12" destOrd="0" presId="urn:microsoft.com/office/officeart/2005/8/layout/vList2"/>
    <dgm:cxn modelId="{4F3A4F9A-2E82-4118-9FD7-D61206C1302F}" type="presParOf" srcId="{ADCA992E-F8F0-4E2D-BB1F-AB7037BFEEB0}" destId="{E9C77D95-B0E0-46C3-8964-2990CD355423}" srcOrd="13" destOrd="0" presId="urn:microsoft.com/office/officeart/2005/8/layout/vList2"/>
    <dgm:cxn modelId="{457FEC33-5E60-469D-BCE2-674FBA3F5F3A}" type="presParOf" srcId="{ADCA992E-F8F0-4E2D-BB1F-AB7037BFEEB0}" destId="{C699D226-3D97-4070-91C3-724338C52A5D}"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29B4C1-2EC4-4249-B939-B7792A1BD56F}" type="doc">
      <dgm:prSet loTypeId="urn:microsoft.com/office/officeart/2008/layout/AlternatingHexagons" loCatId="list" qsTypeId="urn:microsoft.com/office/officeart/2005/8/quickstyle/simple1" qsCatId="simple" csTypeId="urn:microsoft.com/office/officeart/2005/8/colors/accent4_2" csCatId="accent4"/>
      <dgm:spPr/>
      <dgm:t>
        <a:bodyPr/>
        <a:lstStyle/>
        <a:p>
          <a:endParaRPr lang="en-US"/>
        </a:p>
      </dgm:t>
    </dgm:pt>
    <dgm:pt modelId="{4301052A-CB09-4AD0-85C9-8414A762829F}">
      <dgm:prSet/>
      <dgm:spPr/>
      <dgm:t>
        <a:bodyPr/>
        <a:lstStyle/>
        <a:p>
          <a:r>
            <a:rPr lang="en-CA"/>
            <a:t>For the CCAFS SLC 40 launch site, the payload mass and the landing outcome appear to not be strongly correlated.</a:t>
          </a:r>
          <a:endParaRPr lang="en-US"/>
        </a:p>
      </dgm:t>
    </dgm:pt>
    <dgm:pt modelId="{8A5A91E9-E2E5-4781-A37E-68174ED9A149}" type="parTrans" cxnId="{044C0FD8-433F-47B8-A168-7219F02AC66C}">
      <dgm:prSet/>
      <dgm:spPr/>
      <dgm:t>
        <a:bodyPr/>
        <a:lstStyle/>
        <a:p>
          <a:endParaRPr lang="en-US"/>
        </a:p>
      </dgm:t>
    </dgm:pt>
    <dgm:pt modelId="{3F1F2921-EA8A-49BE-A225-D3AB3273B2ED}" type="sibTrans" cxnId="{044C0FD8-433F-47B8-A168-7219F02AC66C}">
      <dgm:prSet/>
      <dgm:spPr/>
      <dgm:t>
        <a:bodyPr/>
        <a:lstStyle/>
        <a:p>
          <a:endParaRPr lang="en-US"/>
        </a:p>
      </dgm:t>
    </dgm:pt>
    <dgm:pt modelId="{DDC45C94-DED0-4F4D-8ADB-6F3179EA3F7A}">
      <dgm:prSet/>
      <dgm:spPr/>
      <dgm:t>
        <a:bodyPr/>
        <a:lstStyle/>
        <a:p>
          <a:r>
            <a:rPr lang="en-CA"/>
            <a:t>The failed landings at the KSC LC 39A launch site are mostly grouped around a narrow band of payload masses.</a:t>
          </a:r>
          <a:endParaRPr lang="en-US"/>
        </a:p>
      </dgm:t>
    </dgm:pt>
    <dgm:pt modelId="{F15F10F3-1076-4300-8DE3-4473A0803454}" type="parTrans" cxnId="{B4A645C4-8760-411C-818B-B956E4468DBD}">
      <dgm:prSet/>
      <dgm:spPr/>
      <dgm:t>
        <a:bodyPr/>
        <a:lstStyle/>
        <a:p>
          <a:endParaRPr lang="en-US"/>
        </a:p>
      </dgm:t>
    </dgm:pt>
    <dgm:pt modelId="{758D5518-1F3D-4BDF-9E1B-2F840C9BC701}" type="sibTrans" cxnId="{B4A645C4-8760-411C-818B-B956E4468DBD}">
      <dgm:prSet/>
      <dgm:spPr/>
      <dgm:t>
        <a:bodyPr/>
        <a:lstStyle/>
        <a:p>
          <a:endParaRPr lang="en-US"/>
        </a:p>
      </dgm:t>
    </dgm:pt>
    <dgm:pt modelId="{C917B25D-B028-4A16-9630-A6E1B76C81FE}" type="pres">
      <dgm:prSet presAssocID="{A829B4C1-2EC4-4249-B939-B7792A1BD56F}" presName="Name0" presStyleCnt="0">
        <dgm:presLayoutVars>
          <dgm:chMax/>
          <dgm:chPref/>
          <dgm:dir/>
          <dgm:animLvl val="lvl"/>
        </dgm:presLayoutVars>
      </dgm:prSet>
      <dgm:spPr/>
    </dgm:pt>
    <dgm:pt modelId="{63D6E02B-E50D-4F6C-981D-3F823D4B5D2C}" type="pres">
      <dgm:prSet presAssocID="{4301052A-CB09-4AD0-85C9-8414A762829F}" presName="composite" presStyleCnt="0"/>
      <dgm:spPr/>
    </dgm:pt>
    <dgm:pt modelId="{3EEBBB5F-D426-4770-8BDA-812100E62B21}" type="pres">
      <dgm:prSet presAssocID="{4301052A-CB09-4AD0-85C9-8414A762829F}" presName="Parent1" presStyleLbl="node1" presStyleIdx="0" presStyleCnt="4">
        <dgm:presLayoutVars>
          <dgm:chMax val="1"/>
          <dgm:chPref val="1"/>
          <dgm:bulletEnabled val="1"/>
        </dgm:presLayoutVars>
      </dgm:prSet>
      <dgm:spPr/>
    </dgm:pt>
    <dgm:pt modelId="{48311A69-1D53-44D6-8797-25A352479101}" type="pres">
      <dgm:prSet presAssocID="{4301052A-CB09-4AD0-85C9-8414A762829F}" presName="Childtext1" presStyleLbl="revTx" presStyleIdx="0" presStyleCnt="2">
        <dgm:presLayoutVars>
          <dgm:chMax val="0"/>
          <dgm:chPref val="0"/>
          <dgm:bulletEnabled val="1"/>
        </dgm:presLayoutVars>
      </dgm:prSet>
      <dgm:spPr/>
    </dgm:pt>
    <dgm:pt modelId="{EA8740E2-F330-407B-9829-DA4D9B8CAA9A}" type="pres">
      <dgm:prSet presAssocID="{4301052A-CB09-4AD0-85C9-8414A762829F}" presName="BalanceSpacing" presStyleCnt="0"/>
      <dgm:spPr/>
    </dgm:pt>
    <dgm:pt modelId="{8A551AEF-D278-4166-9F32-A500A37567F0}" type="pres">
      <dgm:prSet presAssocID="{4301052A-CB09-4AD0-85C9-8414A762829F}" presName="BalanceSpacing1" presStyleCnt="0"/>
      <dgm:spPr/>
    </dgm:pt>
    <dgm:pt modelId="{361FB98E-001D-429F-83C5-E4DE72F061E1}" type="pres">
      <dgm:prSet presAssocID="{3F1F2921-EA8A-49BE-A225-D3AB3273B2ED}" presName="Accent1Text" presStyleLbl="node1" presStyleIdx="1" presStyleCnt="4"/>
      <dgm:spPr/>
    </dgm:pt>
    <dgm:pt modelId="{2FDF2513-DE21-48DF-97F4-04096BC2F7FC}" type="pres">
      <dgm:prSet presAssocID="{3F1F2921-EA8A-49BE-A225-D3AB3273B2ED}" presName="spaceBetweenRectangles" presStyleCnt="0"/>
      <dgm:spPr/>
    </dgm:pt>
    <dgm:pt modelId="{88FF24FD-B572-4DCE-B80C-079BAABF15FF}" type="pres">
      <dgm:prSet presAssocID="{DDC45C94-DED0-4F4D-8ADB-6F3179EA3F7A}" presName="composite" presStyleCnt="0"/>
      <dgm:spPr/>
    </dgm:pt>
    <dgm:pt modelId="{5B4AB10F-4A4E-490C-92CA-2EE225FF3496}" type="pres">
      <dgm:prSet presAssocID="{DDC45C94-DED0-4F4D-8ADB-6F3179EA3F7A}" presName="Parent1" presStyleLbl="node1" presStyleIdx="2" presStyleCnt="4">
        <dgm:presLayoutVars>
          <dgm:chMax val="1"/>
          <dgm:chPref val="1"/>
          <dgm:bulletEnabled val="1"/>
        </dgm:presLayoutVars>
      </dgm:prSet>
      <dgm:spPr/>
    </dgm:pt>
    <dgm:pt modelId="{57717E89-D2FC-44FE-9805-020097D7D1EB}" type="pres">
      <dgm:prSet presAssocID="{DDC45C94-DED0-4F4D-8ADB-6F3179EA3F7A}" presName="Childtext1" presStyleLbl="revTx" presStyleIdx="1" presStyleCnt="2">
        <dgm:presLayoutVars>
          <dgm:chMax val="0"/>
          <dgm:chPref val="0"/>
          <dgm:bulletEnabled val="1"/>
        </dgm:presLayoutVars>
      </dgm:prSet>
      <dgm:spPr/>
    </dgm:pt>
    <dgm:pt modelId="{F25294B2-83FF-46BD-BC8C-D5E535DD97E4}" type="pres">
      <dgm:prSet presAssocID="{DDC45C94-DED0-4F4D-8ADB-6F3179EA3F7A}" presName="BalanceSpacing" presStyleCnt="0"/>
      <dgm:spPr/>
    </dgm:pt>
    <dgm:pt modelId="{4E4AFEFC-6BF0-40E9-8818-60241D2BB429}" type="pres">
      <dgm:prSet presAssocID="{DDC45C94-DED0-4F4D-8ADB-6F3179EA3F7A}" presName="BalanceSpacing1" presStyleCnt="0"/>
      <dgm:spPr/>
    </dgm:pt>
    <dgm:pt modelId="{8889890D-05EE-446B-8C17-CDDF6E1792C1}" type="pres">
      <dgm:prSet presAssocID="{758D5518-1F3D-4BDF-9E1B-2F840C9BC701}" presName="Accent1Text" presStyleLbl="node1" presStyleIdx="3" presStyleCnt="4"/>
      <dgm:spPr/>
    </dgm:pt>
  </dgm:ptLst>
  <dgm:cxnLst>
    <dgm:cxn modelId="{CD438521-F664-424C-9841-46E347A3643F}" type="presOf" srcId="{3F1F2921-EA8A-49BE-A225-D3AB3273B2ED}" destId="{361FB98E-001D-429F-83C5-E4DE72F061E1}" srcOrd="0" destOrd="0" presId="urn:microsoft.com/office/officeart/2008/layout/AlternatingHexagons"/>
    <dgm:cxn modelId="{206B652B-C189-4C2E-A51D-48BE9ED13C90}" type="presOf" srcId="{758D5518-1F3D-4BDF-9E1B-2F840C9BC701}" destId="{8889890D-05EE-446B-8C17-CDDF6E1792C1}" srcOrd="0" destOrd="0" presId="urn:microsoft.com/office/officeart/2008/layout/AlternatingHexagons"/>
    <dgm:cxn modelId="{DFF24D65-600A-4024-B796-5FA73484054A}" type="presOf" srcId="{DDC45C94-DED0-4F4D-8ADB-6F3179EA3F7A}" destId="{5B4AB10F-4A4E-490C-92CA-2EE225FF3496}" srcOrd="0" destOrd="0" presId="urn:microsoft.com/office/officeart/2008/layout/AlternatingHexagons"/>
    <dgm:cxn modelId="{854DE4AF-394B-478B-92D0-0138C1933985}" type="presOf" srcId="{4301052A-CB09-4AD0-85C9-8414A762829F}" destId="{3EEBBB5F-D426-4770-8BDA-812100E62B21}" srcOrd="0" destOrd="0" presId="urn:microsoft.com/office/officeart/2008/layout/AlternatingHexagons"/>
    <dgm:cxn modelId="{B4A645C4-8760-411C-818B-B956E4468DBD}" srcId="{A829B4C1-2EC4-4249-B939-B7792A1BD56F}" destId="{DDC45C94-DED0-4F4D-8ADB-6F3179EA3F7A}" srcOrd="1" destOrd="0" parTransId="{F15F10F3-1076-4300-8DE3-4473A0803454}" sibTransId="{758D5518-1F3D-4BDF-9E1B-2F840C9BC701}"/>
    <dgm:cxn modelId="{895C93CE-D52D-49C8-9BD2-2FEF6A16F0EE}" type="presOf" srcId="{A829B4C1-2EC4-4249-B939-B7792A1BD56F}" destId="{C917B25D-B028-4A16-9630-A6E1B76C81FE}" srcOrd="0" destOrd="0" presId="urn:microsoft.com/office/officeart/2008/layout/AlternatingHexagons"/>
    <dgm:cxn modelId="{044C0FD8-433F-47B8-A168-7219F02AC66C}" srcId="{A829B4C1-2EC4-4249-B939-B7792A1BD56F}" destId="{4301052A-CB09-4AD0-85C9-8414A762829F}" srcOrd="0" destOrd="0" parTransId="{8A5A91E9-E2E5-4781-A37E-68174ED9A149}" sibTransId="{3F1F2921-EA8A-49BE-A225-D3AB3273B2ED}"/>
    <dgm:cxn modelId="{60DB93AB-7E42-4380-BF35-C79CAEFD361B}" type="presParOf" srcId="{C917B25D-B028-4A16-9630-A6E1B76C81FE}" destId="{63D6E02B-E50D-4F6C-981D-3F823D4B5D2C}" srcOrd="0" destOrd="0" presId="urn:microsoft.com/office/officeart/2008/layout/AlternatingHexagons"/>
    <dgm:cxn modelId="{C38AD52F-FA75-4756-BE8F-99CC618F7E8A}" type="presParOf" srcId="{63D6E02B-E50D-4F6C-981D-3F823D4B5D2C}" destId="{3EEBBB5F-D426-4770-8BDA-812100E62B21}" srcOrd="0" destOrd="0" presId="urn:microsoft.com/office/officeart/2008/layout/AlternatingHexagons"/>
    <dgm:cxn modelId="{FB8D3C11-AD0D-4050-8339-906D287A13FF}" type="presParOf" srcId="{63D6E02B-E50D-4F6C-981D-3F823D4B5D2C}" destId="{48311A69-1D53-44D6-8797-25A352479101}" srcOrd="1" destOrd="0" presId="urn:microsoft.com/office/officeart/2008/layout/AlternatingHexagons"/>
    <dgm:cxn modelId="{BAABF1B4-3394-41D7-850D-2F94AA935A26}" type="presParOf" srcId="{63D6E02B-E50D-4F6C-981D-3F823D4B5D2C}" destId="{EA8740E2-F330-407B-9829-DA4D9B8CAA9A}" srcOrd="2" destOrd="0" presId="urn:microsoft.com/office/officeart/2008/layout/AlternatingHexagons"/>
    <dgm:cxn modelId="{3D33335D-58EE-4567-9AFD-A2ECFA6DF8A8}" type="presParOf" srcId="{63D6E02B-E50D-4F6C-981D-3F823D4B5D2C}" destId="{8A551AEF-D278-4166-9F32-A500A37567F0}" srcOrd="3" destOrd="0" presId="urn:microsoft.com/office/officeart/2008/layout/AlternatingHexagons"/>
    <dgm:cxn modelId="{312F33F4-3380-48AE-B8BA-CD37E5F05EA5}" type="presParOf" srcId="{63D6E02B-E50D-4F6C-981D-3F823D4B5D2C}" destId="{361FB98E-001D-429F-83C5-E4DE72F061E1}" srcOrd="4" destOrd="0" presId="urn:microsoft.com/office/officeart/2008/layout/AlternatingHexagons"/>
    <dgm:cxn modelId="{CF4B74EC-1CE2-4DE2-92A1-F6611485D988}" type="presParOf" srcId="{C917B25D-B028-4A16-9630-A6E1B76C81FE}" destId="{2FDF2513-DE21-48DF-97F4-04096BC2F7FC}" srcOrd="1" destOrd="0" presId="urn:microsoft.com/office/officeart/2008/layout/AlternatingHexagons"/>
    <dgm:cxn modelId="{30675510-7F7D-4BD3-A068-953703ACAC25}" type="presParOf" srcId="{C917B25D-B028-4A16-9630-A6E1B76C81FE}" destId="{88FF24FD-B572-4DCE-B80C-079BAABF15FF}" srcOrd="2" destOrd="0" presId="urn:microsoft.com/office/officeart/2008/layout/AlternatingHexagons"/>
    <dgm:cxn modelId="{68FF5ACE-DDDF-406D-ABBD-E3F321F1CECC}" type="presParOf" srcId="{88FF24FD-B572-4DCE-B80C-079BAABF15FF}" destId="{5B4AB10F-4A4E-490C-92CA-2EE225FF3496}" srcOrd="0" destOrd="0" presId="urn:microsoft.com/office/officeart/2008/layout/AlternatingHexagons"/>
    <dgm:cxn modelId="{9B72F026-5BCA-4B2F-99F4-33F341CC4414}" type="presParOf" srcId="{88FF24FD-B572-4DCE-B80C-079BAABF15FF}" destId="{57717E89-D2FC-44FE-9805-020097D7D1EB}" srcOrd="1" destOrd="0" presId="urn:microsoft.com/office/officeart/2008/layout/AlternatingHexagons"/>
    <dgm:cxn modelId="{FEDCA300-3C31-4EB7-9F20-E8EF1E9ED89C}" type="presParOf" srcId="{88FF24FD-B572-4DCE-B80C-079BAABF15FF}" destId="{F25294B2-83FF-46BD-BC8C-D5E535DD97E4}" srcOrd="2" destOrd="0" presId="urn:microsoft.com/office/officeart/2008/layout/AlternatingHexagons"/>
    <dgm:cxn modelId="{9E1BA862-6B52-4BB3-9434-D1C8D0706468}" type="presParOf" srcId="{88FF24FD-B572-4DCE-B80C-079BAABF15FF}" destId="{4E4AFEFC-6BF0-40E9-8818-60241D2BB429}" srcOrd="3" destOrd="0" presId="urn:microsoft.com/office/officeart/2008/layout/AlternatingHexagons"/>
    <dgm:cxn modelId="{4D04FCFB-4713-4E78-894F-545A2D5C02DD}" type="presParOf" srcId="{88FF24FD-B572-4DCE-B80C-079BAABF15FF}" destId="{8889890D-05EE-446B-8C17-CDDF6E1792C1}"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DAB1DE-CA3C-48FE-939C-E1613CBC4678}" type="doc">
      <dgm:prSet loTypeId="urn:microsoft.com/office/officeart/2009/3/layout/HorizontalOrganizationChart" loCatId="hierarchy" qsTypeId="urn:microsoft.com/office/officeart/2005/8/quickstyle/simple4" qsCatId="simple" csTypeId="urn:microsoft.com/office/officeart/2005/8/colors/colorful1" csCatId="colorful"/>
      <dgm:spPr/>
      <dgm:t>
        <a:bodyPr/>
        <a:lstStyle/>
        <a:p>
          <a:endParaRPr lang="en-US"/>
        </a:p>
      </dgm:t>
    </dgm:pt>
    <dgm:pt modelId="{C9FE9541-428F-4607-8B83-1CF4AAFBC401}">
      <dgm:prSet/>
      <dgm:spPr/>
      <dgm:t>
        <a:bodyPr/>
        <a:lstStyle/>
        <a:p>
          <a:pPr algn="l" rtl="0"/>
          <a:r>
            <a:rPr lang="en-US"/>
            <a:t>The markers display the mission outcomes (Success/Failure) for Falcon 9 first stage landings. They are grouped on the map to be associated with the geographical coordinates for the launch site.</a:t>
          </a:r>
        </a:p>
      </dgm:t>
    </dgm:pt>
    <dgm:pt modelId="{559E5CC6-0195-4D16-8E14-12397B495C07}" type="parTrans" cxnId="{1CAE2F0B-ADFD-47DA-A49B-840D0C71AA6F}">
      <dgm:prSet/>
      <dgm:spPr/>
      <dgm:t>
        <a:bodyPr/>
        <a:lstStyle/>
        <a:p>
          <a:endParaRPr lang="en-US"/>
        </a:p>
      </dgm:t>
    </dgm:pt>
    <dgm:pt modelId="{586231CB-D87F-476D-BE45-93E0417E0FE3}" type="sibTrans" cxnId="{1CAE2F0B-ADFD-47DA-A49B-840D0C71AA6F}">
      <dgm:prSet/>
      <dgm:spPr/>
      <dgm:t>
        <a:bodyPr/>
        <a:lstStyle/>
        <a:p>
          <a:endParaRPr lang="en-US"/>
        </a:p>
      </dgm:t>
    </dgm:pt>
    <dgm:pt modelId="{687D050D-7523-4C4F-ACE9-7EA64E01D557}">
      <dgm:prSet/>
      <dgm:spPr/>
      <dgm:t>
        <a:bodyPr/>
        <a:lstStyle/>
        <a:p>
          <a:r>
            <a:rPr lang="en-US" dirty="0"/>
            <a:t>A sense of a launch site’s success rate for Falcon 9 first stage landings can be gleaned from the relative number of green success markers to red failure markers</a:t>
          </a:r>
          <a:r>
            <a:rPr lang="en-US" dirty="0">
              <a:latin typeface="Calibri Light" panose="020F0302020204030204"/>
            </a:rPr>
            <a:t>.</a:t>
          </a:r>
          <a:endParaRPr lang="en-US" dirty="0"/>
        </a:p>
      </dgm:t>
    </dgm:pt>
    <dgm:pt modelId="{835F8332-64ED-404A-AFA9-2368F64C41F7}" type="parTrans" cxnId="{7AB1D683-74E5-4C71-A16A-12DC5B5FFD66}">
      <dgm:prSet/>
      <dgm:spPr/>
      <dgm:t>
        <a:bodyPr/>
        <a:lstStyle/>
        <a:p>
          <a:endParaRPr lang="en-US"/>
        </a:p>
      </dgm:t>
    </dgm:pt>
    <dgm:pt modelId="{C8A0B14B-46FC-4B4D-BD94-6D0E76D61369}" type="sibTrans" cxnId="{7AB1D683-74E5-4C71-A16A-12DC5B5FFD66}">
      <dgm:prSet/>
      <dgm:spPr/>
      <dgm:t>
        <a:bodyPr/>
        <a:lstStyle/>
        <a:p>
          <a:endParaRPr lang="en-US"/>
        </a:p>
      </dgm:t>
    </dgm:pt>
    <dgm:pt modelId="{582B4935-174F-4576-9F3B-F70163D08143}" type="pres">
      <dgm:prSet presAssocID="{11DAB1DE-CA3C-48FE-939C-E1613CBC4678}" presName="hierChild1" presStyleCnt="0">
        <dgm:presLayoutVars>
          <dgm:orgChart val="1"/>
          <dgm:chPref val="1"/>
          <dgm:dir/>
          <dgm:animOne val="branch"/>
          <dgm:animLvl val="lvl"/>
          <dgm:resizeHandles/>
        </dgm:presLayoutVars>
      </dgm:prSet>
      <dgm:spPr/>
    </dgm:pt>
    <dgm:pt modelId="{FCAE885E-14BC-46D6-B135-BC2759EBCD3B}" type="pres">
      <dgm:prSet presAssocID="{C9FE9541-428F-4607-8B83-1CF4AAFBC401}" presName="hierRoot1" presStyleCnt="0">
        <dgm:presLayoutVars>
          <dgm:hierBranch val="init"/>
        </dgm:presLayoutVars>
      </dgm:prSet>
      <dgm:spPr/>
    </dgm:pt>
    <dgm:pt modelId="{CE745761-9E3B-49AD-B6E8-F1CB17AB66D4}" type="pres">
      <dgm:prSet presAssocID="{C9FE9541-428F-4607-8B83-1CF4AAFBC401}" presName="rootComposite1" presStyleCnt="0"/>
      <dgm:spPr/>
    </dgm:pt>
    <dgm:pt modelId="{41AF2B0B-E523-4098-AF97-89CBD6AC8466}" type="pres">
      <dgm:prSet presAssocID="{C9FE9541-428F-4607-8B83-1CF4AAFBC401}" presName="rootText1" presStyleLbl="node0" presStyleIdx="0" presStyleCnt="2">
        <dgm:presLayoutVars>
          <dgm:chPref val="3"/>
        </dgm:presLayoutVars>
      </dgm:prSet>
      <dgm:spPr/>
    </dgm:pt>
    <dgm:pt modelId="{64E092E6-ABBB-442F-B8CD-E763880FE1C7}" type="pres">
      <dgm:prSet presAssocID="{C9FE9541-428F-4607-8B83-1CF4AAFBC401}" presName="rootConnector1" presStyleLbl="node1" presStyleIdx="0" presStyleCnt="0"/>
      <dgm:spPr/>
    </dgm:pt>
    <dgm:pt modelId="{06C4E69F-731C-4567-9434-23AF07533EB7}" type="pres">
      <dgm:prSet presAssocID="{C9FE9541-428F-4607-8B83-1CF4AAFBC401}" presName="hierChild2" presStyleCnt="0"/>
      <dgm:spPr/>
    </dgm:pt>
    <dgm:pt modelId="{09ADEB6E-45A9-4C75-B3C4-D2527784F6BB}" type="pres">
      <dgm:prSet presAssocID="{C9FE9541-428F-4607-8B83-1CF4AAFBC401}" presName="hierChild3" presStyleCnt="0"/>
      <dgm:spPr/>
    </dgm:pt>
    <dgm:pt modelId="{7451D775-717D-4F9B-8069-5FF3998EAC17}" type="pres">
      <dgm:prSet presAssocID="{687D050D-7523-4C4F-ACE9-7EA64E01D557}" presName="hierRoot1" presStyleCnt="0">
        <dgm:presLayoutVars>
          <dgm:hierBranch val="init"/>
        </dgm:presLayoutVars>
      </dgm:prSet>
      <dgm:spPr/>
    </dgm:pt>
    <dgm:pt modelId="{2215A118-4676-436A-A611-922F71F1F25F}" type="pres">
      <dgm:prSet presAssocID="{687D050D-7523-4C4F-ACE9-7EA64E01D557}" presName="rootComposite1" presStyleCnt="0"/>
      <dgm:spPr/>
    </dgm:pt>
    <dgm:pt modelId="{16F10435-AD3A-47F2-A445-5F7F2FA2E3C7}" type="pres">
      <dgm:prSet presAssocID="{687D050D-7523-4C4F-ACE9-7EA64E01D557}" presName="rootText1" presStyleLbl="node0" presStyleIdx="1" presStyleCnt="2">
        <dgm:presLayoutVars>
          <dgm:chPref val="3"/>
        </dgm:presLayoutVars>
      </dgm:prSet>
      <dgm:spPr/>
    </dgm:pt>
    <dgm:pt modelId="{26D42B8A-686F-446B-80DF-938ABF2C6410}" type="pres">
      <dgm:prSet presAssocID="{687D050D-7523-4C4F-ACE9-7EA64E01D557}" presName="rootConnector1" presStyleLbl="node1" presStyleIdx="0" presStyleCnt="0"/>
      <dgm:spPr/>
    </dgm:pt>
    <dgm:pt modelId="{A4BF3EAE-DA6B-42A8-ADAF-7031F676BCC1}" type="pres">
      <dgm:prSet presAssocID="{687D050D-7523-4C4F-ACE9-7EA64E01D557}" presName="hierChild2" presStyleCnt="0"/>
      <dgm:spPr/>
    </dgm:pt>
    <dgm:pt modelId="{7554A8D7-1301-45B2-8ADB-4573CC8D5F34}" type="pres">
      <dgm:prSet presAssocID="{687D050D-7523-4C4F-ACE9-7EA64E01D557}" presName="hierChild3" presStyleCnt="0"/>
      <dgm:spPr/>
    </dgm:pt>
  </dgm:ptLst>
  <dgm:cxnLst>
    <dgm:cxn modelId="{1CAE2F0B-ADFD-47DA-A49B-840D0C71AA6F}" srcId="{11DAB1DE-CA3C-48FE-939C-E1613CBC4678}" destId="{C9FE9541-428F-4607-8B83-1CF4AAFBC401}" srcOrd="0" destOrd="0" parTransId="{559E5CC6-0195-4D16-8E14-12397B495C07}" sibTransId="{586231CB-D87F-476D-BE45-93E0417E0FE3}"/>
    <dgm:cxn modelId="{77DA8310-71DD-4DA7-8131-96FE90C3D5C4}" type="presOf" srcId="{11DAB1DE-CA3C-48FE-939C-E1613CBC4678}" destId="{582B4935-174F-4576-9F3B-F70163D08143}" srcOrd="0" destOrd="0" presId="urn:microsoft.com/office/officeart/2009/3/layout/HorizontalOrganizationChart"/>
    <dgm:cxn modelId="{C6B98012-9360-41D0-91FA-D0503C3C52D2}" type="presOf" srcId="{687D050D-7523-4C4F-ACE9-7EA64E01D557}" destId="{16F10435-AD3A-47F2-A445-5F7F2FA2E3C7}" srcOrd="0" destOrd="0" presId="urn:microsoft.com/office/officeart/2009/3/layout/HorizontalOrganizationChart"/>
    <dgm:cxn modelId="{693D0F21-0C27-4827-85D1-7976C5F412A0}" type="presOf" srcId="{687D050D-7523-4C4F-ACE9-7EA64E01D557}" destId="{26D42B8A-686F-446B-80DF-938ABF2C6410}" srcOrd="1" destOrd="0" presId="urn:microsoft.com/office/officeart/2009/3/layout/HorizontalOrganizationChart"/>
    <dgm:cxn modelId="{7AB1D683-74E5-4C71-A16A-12DC5B5FFD66}" srcId="{11DAB1DE-CA3C-48FE-939C-E1613CBC4678}" destId="{687D050D-7523-4C4F-ACE9-7EA64E01D557}" srcOrd="1" destOrd="0" parTransId="{835F8332-64ED-404A-AFA9-2368F64C41F7}" sibTransId="{C8A0B14B-46FC-4B4D-BD94-6D0E76D61369}"/>
    <dgm:cxn modelId="{F8709EAA-72A5-4B98-B37D-5EB129C8E3FB}" type="presOf" srcId="{C9FE9541-428F-4607-8B83-1CF4AAFBC401}" destId="{41AF2B0B-E523-4098-AF97-89CBD6AC8466}" srcOrd="0" destOrd="0" presId="urn:microsoft.com/office/officeart/2009/3/layout/HorizontalOrganizationChart"/>
    <dgm:cxn modelId="{1F9556EE-63E7-4621-9981-A32FDC3BB17C}" type="presOf" srcId="{C9FE9541-428F-4607-8B83-1CF4AAFBC401}" destId="{64E092E6-ABBB-442F-B8CD-E763880FE1C7}" srcOrd="1" destOrd="0" presId="urn:microsoft.com/office/officeart/2009/3/layout/HorizontalOrganizationChart"/>
    <dgm:cxn modelId="{9600A7C7-7D4D-46CE-A08F-88CB6A89E43F}" type="presParOf" srcId="{582B4935-174F-4576-9F3B-F70163D08143}" destId="{FCAE885E-14BC-46D6-B135-BC2759EBCD3B}" srcOrd="0" destOrd="0" presId="urn:microsoft.com/office/officeart/2009/3/layout/HorizontalOrganizationChart"/>
    <dgm:cxn modelId="{C207F772-90F4-417B-8900-E19EF1F27B52}" type="presParOf" srcId="{FCAE885E-14BC-46D6-B135-BC2759EBCD3B}" destId="{CE745761-9E3B-49AD-B6E8-F1CB17AB66D4}" srcOrd="0" destOrd="0" presId="urn:microsoft.com/office/officeart/2009/3/layout/HorizontalOrganizationChart"/>
    <dgm:cxn modelId="{FDAA626C-61A2-4D2C-9EEF-E514A6CFECC0}" type="presParOf" srcId="{CE745761-9E3B-49AD-B6E8-F1CB17AB66D4}" destId="{41AF2B0B-E523-4098-AF97-89CBD6AC8466}" srcOrd="0" destOrd="0" presId="urn:microsoft.com/office/officeart/2009/3/layout/HorizontalOrganizationChart"/>
    <dgm:cxn modelId="{EB7A7D4F-AC98-450D-AF8F-98396CCED073}" type="presParOf" srcId="{CE745761-9E3B-49AD-B6E8-F1CB17AB66D4}" destId="{64E092E6-ABBB-442F-B8CD-E763880FE1C7}" srcOrd="1" destOrd="0" presId="urn:microsoft.com/office/officeart/2009/3/layout/HorizontalOrganizationChart"/>
    <dgm:cxn modelId="{9ECF15F7-848B-4340-AEFF-8A8C92E73E64}" type="presParOf" srcId="{FCAE885E-14BC-46D6-B135-BC2759EBCD3B}" destId="{06C4E69F-731C-4567-9434-23AF07533EB7}" srcOrd="1" destOrd="0" presId="urn:microsoft.com/office/officeart/2009/3/layout/HorizontalOrganizationChart"/>
    <dgm:cxn modelId="{6A672750-5A29-4B10-AC14-F2726EE917C4}" type="presParOf" srcId="{FCAE885E-14BC-46D6-B135-BC2759EBCD3B}" destId="{09ADEB6E-45A9-4C75-B3C4-D2527784F6BB}" srcOrd="2" destOrd="0" presId="urn:microsoft.com/office/officeart/2009/3/layout/HorizontalOrganizationChart"/>
    <dgm:cxn modelId="{DE45728A-28D0-465F-A2C8-347260A553E9}" type="presParOf" srcId="{582B4935-174F-4576-9F3B-F70163D08143}" destId="{7451D775-717D-4F9B-8069-5FF3998EAC17}" srcOrd="1" destOrd="0" presId="urn:microsoft.com/office/officeart/2009/3/layout/HorizontalOrganizationChart"/>
    <dgm:cxn modelId="{CF1A63C8-5B96-4D19-B258-CB9F2ED67982}" type="presParOf" srcId="{7451D775-717D-4F9B-8069-5FF3998EAC17}" destId="{2215A118-4676-436A-A611-922F71F1F25F}" srcOrd="0" destOrd="0" presId="urn:microsoft.com/office/officeart/2009/3/layout/HorizontalOrganizationChart"/>
    <dgm:cxn modelId="{60BDDB33-EC61-461F-9EE6-7D16A6F75BB0}" type="presParOf" srcId="{2215A118-4676-436A-A611-922F71F1F25F}" destId="{16F10435-AD3A-47F2-A445-5F7F2FA2E3C7}" srcOrd="0" destOrd="0" presId="urn:microsoft.com/office/officeart/2009/3/layout/HorizontalOrganizationChart"/>
    <dgm:cxn modelId="{3577526C-F71E-412B-8088-75D9CF29985B}" type="presParOf" srcId="{2215A118-4676-436A-A611-922F71F1F25F}" destId="{26D42B8A-686F-446B-80DF-938ABF2C6410}" srcOrd="1" destOrd="0" presId="urn:microsoft.com/office/officeart/2009/3/layout/HorizontalOrganizationChart"/>
    <dgm:cxn modelId="{1E915341-28FD-47F7-908B-654493DE5A19}" type="presParOf" srcId="{7451D775-717D-4F9B-8069-5FF3998EAC17}" destId="{A4BF3EAE-DA6B-42A8-ADAF-7031F676BCC1}" srcOrd="1" destOrd="0" presId="urn:microsoft.com/office/officeart/2009/3/layout/HorizontalOrganizationChart"/>
    <dgm:cxn modelId="{E2822FBC-1A3F-4B51-853C-5D1791FC3687}" type="presParOf" srcId="{7451D775-717D-4F9B-8069-5FF3998EAC17}" destId="{7554A8D7-1301-45B2-8ADB-4573CC8D5F34}"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552DEB-7C5F-4379-99EB-D87888E3BCF7}"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266A5477-96E0-4A81-AB7D-817B1313C68C}">
      <dgm:prSet/>
      <dgm:spPr/>
      <dgm:t>
        <a:bodyPr/>
        <a:lstStyle/>
        <a:p>
          <a:r>
            <a:rPr lang="en-US"/>
            <a:t>SpaceX’s record for Falcon 9 first stage landing outcomes has improved.</a:t>
          </a:r>
        </a:p>
      </dgm:t>
    </dgm:pt>
    <dgm:pt modelId="{24D91FCD-4395-4B35-9FD8-5D3254ED0420}" type="parTrans" cxnId="{C4A519A5-5A1D-48D6-8ED6-3CE50D7669E3}">
      <dgm:prSet/>
      <dgm:spPr/>
      <dgm:t>
        <a:bodyPr/>
        <a:lstStyle/>
        <a:p>
          <a:endParaRPr lang="en-US"/>
        </a:p>
      </dgm:t>
    </dgm:pt>
    <dgm:pt modelId="{D23B3E97-C07B-4B24-B96D-693D7731623B}" type="sibTrans" cxnId="{C4A519A5-5A1D-48D6-8ED6-3CE50D7669E3}">
      <dgm:prSet/>
      <dgm:spPr/>
      <dgm:t>
        <a:bodyPr/>
        <a:lstStyle/>
        <a:p>
          <a:endParaRPr lang="en-US"/>
        </a:p>
      </dgm:t>
    </dgm:pt>
    <dgm:pt modelId="{66846FC7-319E-48FF-AADC-F232773622DE}">
      <dgm:prSet/>
      <dgm:spPr/>
      <dgm:t>
        <a:bodyPr/>
        <a:lstStyle/>
        <a:p>
          <a:r>
            <a:rPr lang="en-US"/>
            <a:t>The trend is toward better performance and greater success as more launches are made.</a:t>
          </a:r>
        </a:p>
      </dgm:t>
    </dgm:pt>
    <dgm:pt modelId="{70085BDA-4170-446A-8E7A-A2982B5B7EC4}" type="parTrans" cxnId="{0AF739BB-24D5-4298-B18D-8D4505EF1EB9}">
      <dgm:prSet/>
      <dgm:spPr/>
      <dgm:t>
        <a:bodyPr/>
        <a:lstStyle/>
        <a:p>
          <a:endParaRPr lang="en-US"/>
        </a:p>
      </dgm:t>
    </dgm:pt>
    <dgm:pt modelId="{EB7C97FC-AFAE-460D-BC00-B2B7C3FFA195}" type="sibTrans" cxnId="{0AF739BB-24D5-4298-B18D-8D4505EF1EB9}">
      <dgm:prSet/>
      <dgm:spPr/>
      <dgm:t>
        <a:bodyPr/>
        <a:lstStyle/>
        <a:p>
          <a:endParaRPr lang="en-US"/>
        </a:p>
      </dgm:t>
    </dgm:pt>
    <dgm:pt modelId="{01196EAD-1795-463A-8EBC-ECA413675732}">
      <dgm:prSet/>
      <dgm:spPr/>
      <dgm:t>
        <a:bodyPr/>
        <a:lstStyle/>
        <a:p>
          <a:r>
            <a:rPr lang="en-US"/>
            <a:t>The machine learning models can be used to predict future SpaceX Falcon 9 first stage landing outcomes.</a:t>
          </a:r>
        </a:p>
      </dgm:t>
    </dgm:pt>
    <dgm:pt modelId="{AFC5F5E7-5B07-41A8-9191-23B0B62F6E3E}" type="parTrans" cxnId="{F6A6F4F0-9963-434E-A1E6-D33C403ECD73}">
      <dgm:prSet/>
      <dgm:spPr/>
      <dgm:t>
        <a:bodyPr/>
        <a:lstStyle/>
        <a:p>
          <a:endParaRPr lang="en-US"/>
        </a:p>
      </dgm:t>
    </dgm:pt>
    <dgm:pt modelId="{823A3391-EE04-48F6-8FED-61848AAA3920}" type="sibTrans" cxnId="{F6A6F4F0-9963-434E-A1E6-D33C403ECD73}">
      <dgm:prSet/>
      <dgm:spPr/>
      <dgm:t>
        <a:bodyPr/>
        <a:lstStyle/>
        <a:p>
          <a:endParaRPr lang="en-US"/>
        </a:p>
      </dgm:t>
    </dgm:pt>
    <dgm:pt modelId="{310F1BA4-7D15-4367-AF4A-001FB40F0813}" type="pres">
      <dgm:prSet presAssocID="{06552DEB-7C5F-4379-99EB-D87888E3BCF7}" presName="hierChild1" presStyleCnt="0">
        <dgm:presLayoutVars>
          <dgm:chPref val="1"/>
          <dgm:dir/>
          <dgm:animOne val="branch"/>
          <dgm:animLvl val="lvl"/>
          <dgm:resizeHandles/>
        </dgm:presLayoutVars>
      </dgm:prSet>
      <dgm:spPr/>
    </dgm:pt>
    <dgm:pt modelId="{FB43E3A3-B0BA-4DE6-8D16-904ACB0C5EF3}" type="pres">
      <dgm:prSet presAssocID="{266A5477-96E0-4A81-AB7D-817B1313C68C}" presName="hierRoot1" presStyleCnt="0"/>
      <dgm:spPr/>
    </dgm:pt>
    <dgm:pt modelId="{B5DAB1CB-29BB-48D6-96B4-6A45D9703154}" type="pres">
      <dgm:prSet presAssocID="{266A5477-96E0-4A81-AB7D-817B1313C68C}" presName="composite" presStyleCnt="0"/>
      <dgm:spPr/>
    </dgm:pt>
    <dgm:pt modelId="{45C4B94E-AEF8-48AA-9A84-6D2D4BB6EB19}" type="pres">
      <dgm:prSet presAssocID="{266A5477-96E0-4A81-AB7D-817B1313C68C}" presName="background" presStyleLbl="node0" presStyleIdx="0" presStyleCnt="3"/>
      <dgm:spPr/>
    </dgm:pt>
    <dgm:pt modelId="{ED08786A-1B64-4890-A2FE-B22D56680554}" type="pres">
      <dgm:prSet presAssocID="{266A5477-96E0-4A81-AB7D-817B1313C68C}" presName="text" presStyleLbl="fgAcc0" presStyleIdx="0" presStyleCnt="3">
        <dgm:presLayoutVars>
          <dgm:chPref val="3"/>
        </dgm:presLayoutVars>
      </dgm:prSet>
      <dgm:spPr/>
    </dgm:pt>
    <dgm:pt modelId="{A03C3CA3-D331-4712-B0B5-F96096205C09}" type="pres">
      <dgm:prSet presAssocID="{266A5477-96E0-4A81-AB7D-817B1313C68C}" presName="hierChild2" presStyleCnt="0"/>
      <dgm:spPr/>
    </dgm:pt>
    <dgm:pt modelId="{A40F9094-D079-4CBB-B936-1E178A8D36CF}" type="pres">
      <dgm:prSet presAssocID="{66846FC7-319E-48FF-AADC-F232773622DE}" presName="hierRoot1" presStyleCnt="0"/>
      <dgm:spPr/>
    </dgm:pt>
    <dgm:pt modelId="{586A92B1-CDCA-4B8C-BB08-630C7ECDD031}" type="pres">
      <dgm:prSet presAssocID="{66846FC7-319E-48FF-AADC-F232773622DE}" presName="composite" presStyleCnt="0"/>
      <dgm:spPr/>
    </dgm:pt>
    <dgm:pt modelId="{C2AC0EF0-383B-464B-BB92-F631B107C0DB}" type="pres">
      <dgm:prSet presAssocID="{66846FC7-319E-48FF-AADC-F232773622DE}" presName="background" presStyleLbl="node0" presStyleIdx="1" presStyleCnt="3"/>
      <dgm:spPr/>
    </dgm:pt>
    <dgm:pt modelId="{1457487A-315B-496F-990F-F4FBE9FDE0CA}" type="pres">
      <dgm:prSet presAssocID="{66846FC7-319E-48FF-AADC-F232773622DE}" presName="text" presStyleLbl="fgAcc0" presStyleIdx="1" presStyleCnt="3">
        <dgm:presLayoutVars>
          <dgm:chPref val="3"/>
        </dgm:presLayoutVars>
      </dgm:prSet>
      <dgm:spPr/>
    </dgm:pt>
    <dgm:pt modelId="{1212A96F-0C5C-4B6C-89D1-5299B81003A4}" type="pres">
      <dgm:prSet presAssocID="{66846FC7-319E-48FF-AADC-F232773622DE}" presName="hierChild2" presStyleCnt="0"/>
      <dgm:spPr/>
    </dgm:pt>
    <dgm:pt modelId="{B91FE036-3C03-4775-B9F5-A427DCEABD8D}" type="pres">
      <dgm:prSet presAssocID="{01196EAD-1795-463A-8EBC-ECA413675732}" presName="hierRoot1" presStyleCnt="0"/>
      <dgm:spPr/>
    </dgm:pt>
    <dgm:pt modelId="{3F4A2F8D-9636-4CFF-ADC7-5BA7DEF8FD75}" type="pres">
      <dgm:prSet presAssocID="{01196EAD-1795-463A-8EBC-ECA413675732}" presName="composite" presStyleCnt="0"/>
      <dgm:spPr/>
    </dgm:pt>
    <dgm:pt modelId="{04788FC0-2431-41F2-99E9-BCF9BEEB8E68}" type="pres">
      <dgm:prSet presAssocID="{01196EAD-1795-463A-8EBC-ECA413675732}" presName="background" presStyleLbl="node0" presStyleIdx="2" presStyleCnt="3"/>
      <dgm:spPr/>
    </dgm:pt>
    <dgm:pt modelId="{033718E7-CBE0-4897-81AE-ADE7FC4821C9}" type="pres">
      <dgm:prSet presAssocID="{01196EAD-1795-463A-8EBC-ECA413675732}" presName="text" presStyleLbl="fgAcc0" presStyleIdx="2" presStyleCnt="3">
        <dgm:presLayoutVars>
          <dgm:chPref val="3"/>
        </dgm:presLayoutVars>
      </dgm:prSet>
      <dgm:spPr/>
    </dgm:pt>
    <dgm:pt modelId="{C43F3677-DCDD-40DD-BA8E-02E595C5BD9D}" type="pres">
      <dgm:prSet presAssocID="{01196EAD-1795-463A-8EBC-ECA413675732}" presName="hierChild2" presStyleCnt="0"/>
      <dgm:spPr/>
    </dgm:pt>
  </dgm:ptLst>
  <dgm:cxnLst>
    <dgm:cxn modelId="{C862FF38-ED5A-48BB-80A3-84A21F06746C}" type="presOf" srcId="{06552DEB-7C5F-4379-99EB-D87888E3BCF7}" destId="{310F1BA4-7D15-4367-AF4A-001FB40F0813}" srcOrd="0" destOrd="0" presId="urn:microsoft.com/office/officeart/2005/8/layout/hierarchy1"/>
    <dgm:cxn modelId="{FD9F1072-DA84-4838-AC66-AC43D53505F8}" type="presOf" srcId="{266A5477-96E0-4A81-AB7D-817B1313C68C}" destId="{ED08786A-1B64-4890-A2FE-B22D56680554}" srcOrd="0" destOrd="0" presId="urn:microsoft.com/office/officeart/2005/8/layout/hierarchy1"/>
    <dgm:cxn modelId="{1FE74096-C567-4499-9535-C15E31C0145B}" type="presOf" srcId="{66846FC7-319E-48FF-AADC-F232773622DE}" destId="{1457487A-315B-496F-990F-F4FBE9FDE0CA}" srcOrd="0" destOrd="0" presId="urn:microsoft.com/office/officeart/2005/8/layout/hierarchy1"/>
    <dgm:cxn modelId="{C4A519A5-5A1D-48D6-8ED6-3CE50D7669E3}" srcId="{06552DEB-7C5F-4379-99EB-D87888E3BCF7}" destId="{266A5477-96E0-4A81-AB7D-817B1313C68C}" srcOrd="0" destOrd="0" parTransId="{24D91FCD-4395-4B35-9FD8-5D3254ED0420}" sibTransId="{D23B3E97-C07B-4B24-B96D-693D7731623B}"/>
    <dgm:cxn modelId="{0AF739BB-24D5-4298-B18D-8D4505EF1EB9}" srcId="{06552DEB-7C5F-4379-99EB-D87888E3BCF7}" destId="{66846FC7-319E-48FF-AADC-F232773622DE}" srcOrd="1" destOrd="0" parTransId="{70085BDA-4170-446A-8E7A-A2982B5B7EC4}" sibTransId="{EB7C97FC-AFAE-460D-BC00-B2B7C3FFA195}"/>
    <dgm:cxn modelId="{F1AE70D3-41F7-4840-ACAD-E048952C499E}" type="presOf" srcId="{01196EAD-1795-463A-8EBC-ECA413675732}" destId="{033718E7-CBE0-4897-81AE-ADE7FC4821C9}" srcOrd="0" destOrd="0" presId="urn:microsoft.com/office/officeart/2005/8/layout/hierarchy1"/>
    <dgm:cxn modelId="{F6A6F4F0-9963-434E-A1E6-D33C403ECD73}" srcId="{06552DEB-7C5F-4379-99EB-D87888E3BCF7}" destId="{01196EAD-1795-463A-8EBC-ECA413675732}" srcOrd="2" destOrd="0" parTransId="{AFC5F5E7-5B07-41A8-9191-23B0B62F6E3E}" sibTransId="{823A3391-EE04-48F6-8FED-61848AAA3920}"/>
    <dgm:cxn modelId="{34B3DB4C-4A9E-4532-9F29-4BC99A09D63C}" type="presParOf" srcId="{310F1BA4-7D15-4367-AF4A-001FB40F0813}" destId="{FB43E3A3-B0BA-4DE6-8D16-904ACB0C5EF3}" srcOrd="0" destOrd="0" presId="urn:microsoft.com/office/officeart/2005/8/layout/hierarchy1"/>
    <dgm:cxn modelId="{752545CD-2D74-4434-A9D2-4FB0FBD2B2CB}" type="presParOf" srcId="{FB43E3A3-B0BA-4DE6-8D16-904ACB0C5EF3}" destId="{B5DAB1CB-29BB-48D6-96B4-6A45D9703154}" srcOrd="0" destOrd="0" presId="urn:microsoft.com/office/officeart/2005/8/layout/hierarchy1"/>
    <dgm:cxn modelId="{66C2FE80-F8C2-41A4-9E86-34FC94D022DE}" type="presParOf" srcId="{B5DAB1CB-29BB-48D6-96B4-6A45D9703154}" destId="{45C4B94E-AEF8-48AA-9A84-6D2D4BB6EB19}" srcOrd="0" destOrd="0" presId="urn:microsoft.com/office/officeart/2005/8/layout/hierarchy1"/>
    <dgm:cxn modelId="{6C11A39C-1665-4E36-97B5-D33FE5D8BE5B}" type="presParOf" srcId="{B5DAB1CB-29BB-48D6-96B4-6A45D9703154}" destId="{ED08786A-1B64-4890-A2FE-B22D56680554}" srcOrd="1" destOrd="0" presId="urn:microsoft.com/office/officeart/2005/8/layout/hierarchy1"/>
    <dgm:cxn modelId="{E5FFA36D-6DEA-43B5-B671-A73EA97E3E5A}" type="presParOf" srcId="{FB43E3A3-B0BA-4DE6-8D16-904ACB0C5EF3}" destId="{A03C3CA3-D331-4712-B0B5-F96096205C09}" srcOrd="1" destOrd="0" presId="urn:microsoft.com/office/officeart/2005/8/layout/hierarchy1"/>
    <dgm:cxn modelId="{0DAD8AD6-73A9-44A7-A83A-1E294F66CCFF}" type="presParOf" srcId="{310F1BA4-7D15-4367-AF4A-001FB40F0813}" destId="{A40F9094-D079-4CBB-B936-1E178A8D36CF}" srcOrd="1" destOrd="0" presId="urn:microsoft.com/office/officeart/2005/8/layout/hierarchy1"/>
    <dgm:cxn modelId="{F10434D7-E5CA-4941-A5BF-2E430428655D}" type="presParOf" srcId="{A40F9094-D079-4CBB-B936-1E178A8D36CF}" destId="{586A92B1-CDCA-4B8C-BB08-630C7ECDD031}" srcOrd="0" destOrd="0" presId="urn:microsoft.com/office/officeart/2005/8/layout/hierarchy1"/>
    <dgm:cxn modelId="{4B199A8E-5B25-465D-99F7-0C066B2ACBC2}" type="presParOf" srcId="{586A92B1-CDCA-4B8C-BB08-630C7ECDD031}" destId="{C2AC0EF0-383B-464B-BB92-F631B107C0DB}" srcOrd="0" destOrd="0" presId="urn:microsoft.com/office/officeart/2005/8/layout/hierarchy1"/>
    <dgm:cxn modelId="{51B65ACE-AAD4-42DD-97A2-B28C6F7B21D2}" type="presParOf" srcId="{586A92B1-CDCA-4B8C-BB08-630C7ECDD031}" destId="{1457487A-315B-496F-990F-F4FBE9FDE0CA}" srcOrd="1" destOrd="0" presId="urn:microsoft.com/office/officeart/2005/8/layout/hierarchy1"/>
    <dgm:cxn modelId="{E93B429E-DDF7-4583-8040-C0EED92983AE}" type="presParOf" srcId="{A40F9094-D079-4CBB-B936-1E178A8D36CF}" destId="{1212A96F-0C5C-4B6C-89D1-5299B81003A4}" srcOrd="1" destOrd="0" presId="urn:microsoft.com/office/officeart/2005/8/layout/hierarchy1"/>
    <dgm:cxn modelId="{A4329C94-9BA9-4DB5-841B-C8D06D1C1F6D}" type="presParOf" srcId="{310F1BA4-7D15-4367-AF4A-001FB40F0813}" destId="{B91FE036-3C03-4775-B9F5-A427DCEABD8D}" srcOrd="2" destOrd="0" presId="urn:microsoft.com/office/officeart/2005/8/layout/hierarchy1"/>
    <dgm:cxn modelId="{E6C8C86A-B63D-4D78-8B66-6F12B2C2DF8D}" type="presParOf" srcId="{B91FE036-3C03-4775-B9F5-A427DCEABD8D}" destId="{3F4A2F8D-9636-4CFF-ADC7-5BA7DEF8FD75}" srcOrd="0" destOrd="0" presId="urn:microsoft.com/office/officeart/2005/8/layout/hierarchy1"/>
    <dgm:cxn modelId="{822E36AC-8BAE-41F9-BCCE-FA0FE827DE43}" type="presParOf" srcId="{3F4A2F8D-9636-4CFF-ADC7-5BA7DEF8FD75}" destId="{04788FC0-2431-41F2-99E9-BCF9BEEB8E68}" srcOrd="0" destOrd="0" presId="urn:microsoft.com/office/officeart/2005/8/layout/hierarchy1"/>
    <dgm:cxn modelId="{1BF9474B-0E05-459E-AA01-269D59851F05}" type="presParOf" srcId="{3F4A2F8D-9636-4CFF-ADC7-5BA7DEF8FD75}" destId="{033718E7-CBE0-4897-81AE-ADE7FC4821C9}" srcOrd="1" destOrd="0" presId="urn:microsoft.com/office/officeart/2005/8/layout/hierarchy1"/>
    <dgm:cxn modelId="{31282B0E-9554-49AB-A700-96D26D9EFD9C}" type="presParOf" srcId="{B91FE036-3C03-4775-B9F5-A427DCEABD8D}" destId="{C43F3677-DCDD-40DD-BA8E-02E595C5BD9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30239-0719-4D0A-A4CF-4B6DB3655274}">
      <dsp:nvSpPr>
        <dsp:cNvPr id="0" name=""/>
        <dsp:cNvSpPr/>
      </dsp:nvSpPr>
      <dsp:spPr>
        <a:xfrm>
          <a:off x="1333" y="1284577"/>
          <a:ext cx="1512714" cy="96057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636DB6-DD3E-4215-AEE5-B85220E4DC41}">
      <dsp:nvSpPr>
        <dsp:cNvPr id="0" name=""/>
        <dsp:cNvSpPr/>
      </dsp:nvSpPr>
      <dsp:spPr>
        <a:xfrm>
          <a:off x="169413" y="1444253"/>
          <a:ext cx="1512714" cy="96057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Summary (</a:t>
          </a:r>
          <a:r>
            <a:rPr lang="en-US" sz="1600" b="1" kern="1200" dirty="0" err="1"/>
            <a:t>Resumen</a:t>
          </a:r>
          <a:r>
            <a:rPr lang="en-US" sz="1600" b="1" kern="1200" dirty="0"/>
            <a:t>).</a:t>
          </a:r>
          <a:endParaRPr lang="en-US" sz="1600" kern="1200" dirty="0"/>
        </a:p>
      </dsp:txBody>
      <dsp:txXfrm>
        <a:off x="197547" y="1472387"/>
        <a:ext cx="1456446" cy="904305"/>
      </dsp:txXfrm>
    </dsp:sp>
    <dsp:sp modelId="{C48F5202-761C-4F0B-9469-827B9A3C303A}">
      <dsp:nvSpPr>
        <dsp:cNvPr id="0" name=""/>
        <dsp:cNvSpPr/>
      </dsp:nvSpPr>
      <dsp:spPr>
        <a:xfrm>
          <a:off x="1850207" y="1284577"/>
          <a:ext cx="1512714" cy="96057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C73086-0D6B-4B19-ADC0-960A660739D1}">
      <dsp:nvSpPr>
        <dsp:cNvPr id="0" name=""/>
        <dsp:cNvSpPr/>
      </dsp:nvSpPr>
      <dsp:spPr>
        <a:xfrm>
          <a:off x="2018286" y="1444253"/>
          <a:ext cx="1512714" cy="96057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Introduction (</a:t>
          </a:r>
          <a:r>
            <a:rPr lang="en-US" sz="1600" b="1" kern="1200" dirty="0" err="1"/>
            <a:t>Introducción</a:t>
          </a:r>
          <a:r>
            <a:rPr lang="en-US" sz="1600" b="1" kern="1200" dirty="0"/>
            <a:t>).</a:t>
          </a:r>
          <a:endParaRPr lang="en-US" sz="1600" kern="1200" dirty="0"/>
        </a:p>
      </dsp:txBody>
      <dsp:txXfrm>
        <a:off x="2046420" y="1472387"/>
        <a:ext cx="1456446" cy="904305"/>
      </dsp:txXfrm>
    </dsp:sp>
    <dsp:sp modelId="{5BA7282B-E8C1-47CD-B862-5D9EC257B8DE}">
      <dsp:nvSpPr>
        <dsp:cNvPr id="0" name=""/>
        <dsp:cNvSpPr/>
      </dsp:nvSpPr>
      <dsp:spPr>
        <a:xfrm>
          <a:off x="3699080" y="1284577"/>
          <a:ext cx="1512714" cy="96057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126EAB-8D94-461B-A16A-61E4B6E60674}">
      <dsp:nvSpPr>
        <dsp:cNvPr id="0" name=""/>
        <dsp:cNvSpPr/>
      </dsp:nvSpPr>
      <dsp:spPr>
        <a:xfrm>
          <a:off x="3867160" y="1444253"/>
          <a:ext cx="1512714" cy="96057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Methodology (</a:t>
          </a:r>
          <a:r>
            <a:rPr lang="en-US" sz="1600" b="1" kern="1200" dirty="0" err="1"/>
            <a:t>Metodología</a:t>
          </a:r>
          <a:r>
            <a:rPr lang="en-US" sz="1600" b="1" kern="1200" dirty="0"/>
            <a:t>).</a:t>
          </a:r>
          <a:endParaRPr lang="en-US" sz="1600" kern="1200" dirty="0"/>
        </a:p>
      </dsp:txBody>
      <dsp:txXfrm>
        <a:off x="3895294" y="1472387"/>
        <a:ext cx="1456446" cy="904305"/>
      </dsp:txXfrm>
    </dsp:sp>
    <dsp:sp modelId="{CC2A00EC-3F17-4E58-B44E-0BB157CF6694}">
      <dsp:nvSpPr>
        <dsp:cNvPr id="0" name=""/>
        <dsp:cNvSpPr/>
      </dsp:nvSpPr>
      <dsp:spPr>
        <a:xfrm>
          <a:off x="5547954" y="1284577"/>
          <a:ext cx="1512714" cy="96057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F6AA28-516B-46A3-BCDA-558BB90604FB}">
      <dsp:nvSpPr>
        <dsp:cNvPr id="0" name=""/>
        <dsp:cNvSpPr/>
      </dsp:nvSpPr>
      <dsp:spPr>
        <a:xfrm>
          <a:off x="5716033" y="1444253"/>
          <a:ext cx="1512714" cy="96057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Results (</a:t>
          </a:r>
          <a:r>
            <a:rPr lang="en-US" sz="1600" b="1" kern="1200" dirty="0" err="1"/>
            <a:t>Resultados</a:t>
          </a:r>
          <a:r>
            <a:rPr lang="en-US" sz="1600" b="1" kern="1200" dirty="0"/>
            <a:t>).</a:t>
          </a:r>
          <a:endParaRPr lang="en-US" sz="1600" kern="1200" dirty="0"/>
        </a:p>
      </dsp:txBody>
      <dsp:txXfrm>
        <a:off x="5744167" y="1472387"/>
        <a:ext cx="1456446" cy="904305"/>
      </dsp:txXfrm>
    </dsp:sp>
    <dsp:sp modelId="{E6B73A2D-C0E2-4C27-860A-7F516DB21C8D}">
      <dsp:nvSpPr>
        <dsp:cNvPr id="0" name=""/>
        <dsp:cNvSpPr/>
      </dsp:nvSpPr>
      <dsp:spPr>
        <a:xfrm>
          <a:off x="7396827" y="1284577"/>
          <a:ext cx="1512714" cy="96057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1B21B3-166C-4A9D-89BE-787A3820DF56}">
      <dsp:nvSpPr>
        <dsp:cNvPr id="0" name=""/>
        <dsp:cNvSpPr/>
      </dsp:nvSpPr>
      <dsp:spPr>
        <a:xfrm>
          <a:off x="7564907" y="1444253"/>
          <a:ext cx="1512714" cy="96057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Conclusion (</a:t>
          </a:r>
          <a:r>
            <a:rPr lang="en-US" sz="1600" b="1" kern="1200" dirty="0" err="1"/>
            <a:t>Conclusión</a:t>
          </a:r>
          <a:r>
            <a:rPr lang="en-US" sz="1600" b="1" kern="1200" dirty="0"/>
            <a:t>).</a:t>
          </a:r>
          <a:endParaRPr lang="en-US" sz="1600" kern="1200" dirty="0"/>
        </a:p>
      </dsp:txBody>
      <dsp:txXfrm>
        <a:off x="7593041" y="1472387"/>
        <a:ext cx="1456446" cy="904305"/>
      </dsp:txXfrm>
    </dsp:sp>
    <dsp:sp modelId="{8729BED9-5438-4898-AC5D-E0D224A11079}">
      <dsp:nvSpPr>
        <dsp:cNvPr id="0" name=""/>
        <dsp:cNvSpPr/>
      </dsp:nvSpPr>
      <dsp:spPr>
        <a:xfrm>
          <a:off x="9245701" y="1284577"/>
          <a:ext cx="1512714" cy="96057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53CC17-589D-4DFB-9477-449EDE25000F}">
      <dsp:nvSpPr>
        <dsp:cNvPr id="0" name=""/>
        <dsp:cNvSpPr/>
      </dsp:nvSpPr>
      <dsp:spPr>
        <a:xfrm>
          <a:off x="9413780" y="1444253"/>
          <a:ext cx="1512714" cy="96057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Appendix (</a:t>
          </a:r>
          <a:r>
            <a:rPr lang="en-US" sz="1600" b="1" kern="1200" dirty="0" err="1"/>
            <a:t>Apéndice</a:t>
          </a:r>
          <a:r>
            <a:rPr lang="en-US" sz="1600" b="1" kern="1200" dirty="0"/>
            <a:t>).</a:t>
          </a:r>
          <a:r>
            <a:rPr lang="en-US" sz="1600" kern="1200" dirty="0"/>
            <a:t> </a:t>
          </a:r>
        </a:p>
      </dsp:txBody>
      <dsp:txXfrm>
        <a:off x="9441914" y="1472387"/>
        <a:ext cx="1456446" cy="9043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2AB03-D113-42F1-9CFA-5606591F9FF5}">
      <dsp:nvSpPr>
        <dsp:cNvPr id="0" name=""/>
        <dsp:cNvSpPr/>
      </dsp:nvSpPr>
      <dsp:spPr>
        <a:xfrm>
          <a:off x="0" y="718183"/>
          <a:ext cx="7176568" cy="7229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b="1" u="none" kern="1200" dirty="0">
              <a:latin typeface="Arial"/>
              <a:cs typeface="Arial"/>
            </a:rPr>
            <a:t>   Methodology</a:t>
          </a:r>
        </a:p>
      </dsp:txBody>
      <dsp:txXfrm>
        <a:off x="35292" y="753475"/>
        <a:ext cx="7105984" cy="652366"/>
      </dsp:txXfrm>
    </dsp:sp>
    <dsp:sp modelId="{2D581528-5E78-4500-A687-D3240140697F}">
      <dsp:nvSpPr>
        <dsp:cNvPr id="0" name=""/>
        <dsp:cNvSpPr/>
      </dsp:nvSpPr>
      <dsp:spPr>
        <a:xfrm>
          <a:off x="0" y="1478573"/>
          <a:ext cx="7176568" cy="722950"/>
        </a:xfrm>
        <a:prstGeom prst="roundRect">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Data was collected about the Falcon 9 first stage landings from 2010 to 2020 from a public API (</a:t>
          </a:r>
          <a:r>
            <a:rPr lang="en-US" sz="1300" kern="1200" dirty="0">
              <a:hlinkClick xmlns:r="http://schemas.openxmlformats.org/officeDocument/2006/relationships" r:id="rId1"/>
            </a:rPr>
            <a:t>https://api.spacexdata.com/</a:t>
          </a:r>
          <a:r>
            <a:rPr lang="en-US" sz="1300" kern="1200" dirty="0"/>
            <a:t>) unaffiliated with SpaceX and from the </a:t>
          </a:r>
          <a:r>
            <a:rPr lang="en-US" sz="1300" kern="1200" dirty="0" err="1"/>
            <a:t>publically</a:t>
          </a:r>
          <a:r>
            <a:rPr lang="en-US" sz="1300" kern="1200" dirty="0"/>
            <a:t> available data on Wikipedia (</a:t>
          </a:r>
          <a:r>
            <a:rPr lang="en-US" sz="1300" kern="1200" dirty="0">
              <a:hlinkClick xmlns:r="http://schemas.openxmlformats.org/officeDocument/2006/relationships" r:id="rId2"/>
            </a:rPr>
            <a:t>https://en.wikipedia.org/wiki/SpaceX</a:t>
          </a:r>
          <a:r>
            <a:rPr lang="en-US" sz="1300" kern="1200" dirty="0"/>
            <a:t>). Additional data sets were provided with the course.</a:t>
          </a:r>
        </a:p>
      </dsp:txBody>
      <dsp:txXfrm>
        <a:off x="35292" y="1513865"/>
        <a:ext cx="7105984" cy="652366"/>
      </dsp:txXfrm>
    </dsp:sp>
    <dsp:sp modelId="{1482DBD3-AEDB-4F1C-B69C-C22F6E32945A}">
      <dsp:nvSpPr>
        <dsp:cNvPr id="0" name=""/>
        <dsp:cNvSpPr/>
      </dsp:nvSpPr>
      <dsp:spPr>
        <a:xfrm>
          <a:off x="0" y="2238963"/>
          <a:ext cx="7176568" cy="722950"/>
        </a:xfrm>
        <a:prstGeom prst="roundRect">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Data cleaning / wrangling included extracting landing outcome data to serve as the dependent variable for the machine learning models.</a:t>
          </a:r>
        </a:p>
      </dsp:txBody>
      <dsp:txXfrm>
        <a:off x="35292" y="2274255"/>
        <a:ext cx="7105984" cy="652366"/>
      </dsp:txXfrm>
    </dsp:sp>
    <dsp:sp modelId="{166F681B-4D5F-4B21-8540-646C9B14D742}">
      <dsp:nvSpPr>
        <dsp:cNvPr id="0" name=""/>
        <dsp:cNvSpPr/>
      </dsp:nvSpPr>
      <dsp:spPr>
        <a:xfrm>
          <a:off x="0" y="2999354"/>
          <a:ext cx="7176568" cy="722950"/>
        </a:xfrm>
        <a:prstGeom prst="round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SQL queries and data visualizations, including static plots, interactive maps, and an interactive dashboard, were used to discover insights about the data set and to answer various questions.</a:t>
          </a:r>
        </a:p>
      </dsp:txBody>
      <dsp:txXfrm>
        <a:off x="35292" y="3034646"/>
        <a:ext cx="7105984" cy="652366"/>
      </dsp:txXfrm>
    </dsp:sp>
    <dsp:sp modelId="{881A3AC6-E099-4EE2-834C-3FA0A9B85125}">
      <dsp:nvSpPr>
        <dsp:cNvPr id="0" name=""/>
        <dsp:cNvSpPr/>
      </dsp:nvSpPr>
      <dsp:spPr>
        <a:xfrm>
          <a:off x="0" y="3759744"/>
          <a:ext cx="7176568" cy="722950"/>
        </a:xfrm>
        <a:prstGeom prst="round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Predictive analysis was performed using the following machine learning models: Logistic Regression, Support Vector Machine (SVM), Decision Tree, and k-Nearest Neighbors (KNN)</a:t>
          </a:r>
        </a:p>
      </dsp:txBody>
      <dsp:txXfrm>
        <a:off x="35292" y="3795036"/>
        <a:ext cx="7105984" cy="652366"/>
      </dsp:txXfrm>
    </dsp:sp>
    <dsp:sp modelId="{C53C6605-55C1-4518-A516-8CEB4F5C4C79}">
      <dsp:nvSpPr>
        <dsp:cNvPr id="0" name=""/>
        <dsp:cNvSpPr/>
      </dsp:nvSpPr>
      <dsp:spPr>
        <a:xfrm>
          <a:off x="0" y="4520134"/>
          <a:ext cx="7176568" cy="722950"/>
        </a:xfrm>
        <a:prstGeom prst="round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u="none" kern="1200" dirty="0">
              <a:latin typeface="Calibri Light" panose="020F0302020204030204"/>
            </a:rPr>
            <a:t>   </a:t>
          </a:r>
          <a:r>
            <a:rPr lang="en-US" sz="1300" b="1" u="sng" kern="1200" dirty="0">
              <a:latin typeface="Arial"/>
              <a:cs typeface="Arial"/>
            </a:rPr>
            <a:t>Results</a:t>
          </a:r>
        </a:p>
      </dsp:txBody>
      <dsp:txXfrm>
        <a:off x="35292" y="4555426"/>
        <a:ext cx="7105984" cy="652366"/>
      </dsp:txXfrm>
    </dsp:sp>
    <dsp:sp modelId="{B59C59E1-D661-4DDC-AE62-518097FF8362}">
      <dsp:nvSpPr>
        <dsp:cNvPr id="0" name=""/>
        <dsp:cNvSpPr/>
      </dsp:nvSpPr>
      <dsp:spPr>
        <a:xfrm>
          <a:off x="0" y="5280525"/>
          <a:ext cx="7176568" cy="722950"/>
        </a:xfrm>
        <a:prstGeom prst="round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The data of the SpaceX Falcon 9 first stage landings include the flight number, date of launch, payload mass, orbit type, launch site, and mission outcome.</a:t>
          </a:r>
        </a:p>
      </dsp:txBody>
      <dsp:txXfrm>
        <a:off x="35292" y="5315817"/>
        <a:ext cx="7105984" cy="652366"/>
      </dsp:txXfrm>
    </dsp:sp>
    <dsp:sp modelId="{C699D226-3D97-4070-91C3-724338C52A5D}">
      <dsp:nvSpPr>
        <dsp:cNvPr id="0" name=""/>
        <dsp:cNvSpPr/>
      </dsp:nvSpPr>
      <dsp:spPr>
        <a:xfrm>
          <a:off x="0" y="6040915"/>
          <a:ext cx="7176568" cy="72295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Logistic Regression, SVM, and KNN all performed equally well on this dataset for predictive purposes.</a:t>
          </a:r>
        </a:p>
      </dsp:txBody>
      <dsp:txXfrm>
        <a:off x="35292" y="6076207"/>
        <a:ext cx="7105984" cy="6523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BBB5F-D426-4770-8BDA-812100E62B21}">
      <dsp:nvSpPr>
        <dsp:cNvPr id="0" name=""/>
        <dsp:cNvSpPr/>
      </dsp:nvSpPr>
      <dsp:spPr>
        <a:xfrm rot="5400000">
          <a:off x="3985892" y="102238"/>
          <a:ext cx="1563344" cy="1360109"/>
        </a:xfrm>
        <a:prstGeom prst="hexagon">
          <a:avLst>
            <a:gd name="adj" fmla="val 2500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CA" sz="900" kern="1200"/>
            <a:t>For the CCAFS SLC 40 launch site, the payload mass and the landing outcome appear to not be strongly correlated.</a:t>
          </a:r>
          <a:endParaRPr lang="en-US" sz="900" kern="1200"/>
        </a:p>
      </dsp:txBody>
      <dsp:txXfrm rot="-5400000">
        <a:off x="4299459" y="244242"/>
        <a:ext cx="936209" cy="1076102"/>
      </dsp:txXfrm>
    </dsp:sp>
    <dsp:sp modelId="{48311A69-1D53-44D6-8797-25A352479101}">
      <dsp:nvSpPr>
        <dsp:cNvPr id="0" name=""/>
        <dsp:cNvSpPr/>
      </dsp:nvSpPr>
      <dsp:spPr>
        <a:xfrm>
          <a:off x="5488891" y="313290"/>
          <a:ext cx="1744692" cy="938006"/>
        </a:xfrm>
        <a:prstGeom prst="rect">
          <a:avLst/>
        </a:prstGeom>
        <a:noFill/>
        <a:ln>
          <a:noFill/>
        </a:ln>
        <a:effectLst/>
      </dsp:spPr>
      <dsp:style>
        <a:lnRef idx="0">
          <a:scrgbClr r="0" g="0" b="0"/>
        </a:lnRef>
        <a:fillRef idx="0">
          <a:scrgbClr r="0" g="0" b="0"/>
        </a:fillRef>
        <a:effectRef idx="0">
          <a:scrgbClr r="0" g="0" b="0"/>
        </a:effectRef>
        <a:fontRef idx="minor"/>
      </dsp:style>
    </dsp:sp>
    <dsp:sp modelId="{361FB98E-001D-429F-83C5-E4DE72F061E1}">
      <dsp:nvSpPr>
        <dsp:cNvPr id="0" name=""/>
        <dsp:cNvSpPr/>
      </dsp:nvSpPr>
      <dsp:spPr>
        <a:xfrm rot="5400000">
          <a:off x="2516974" y="102238"/>
          <a:ext cx="1563344" cy="1360109"/>
        </a:xfrm>
        <a:prstGeom prst="hexagon">
          <a:avLst>
            <a:gd name="adj" fmla="val 2500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830541" y="244242"/>
        <a:ext cx="936209" cy="1076102"/>
      </dsp:txXfrm>
    </dsp:sp>
    <dsp:sp modelId="{5B4AB10F-4A4E-490C-92CA-2EE225FF3496}">
      <dsp:nvSpPr>
        <dsp:cNvPr id="0" name=""/>
        <dsp:cNvSpPr/>
      </dsp:nvSpPr>
      <dsp:spPr>
        <a:xfrm rot="5400000">
          <a:off x="3248619" y="1429205"/>
          <a:ext cx="1563344" cy="1360109"/>
        </a:xfrm>
        <a:prstGeom prst="hexagon">
          <a:avLst>
            <a:gd name="adj" fmla="val 2500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CA" sz="900" kern="1200"/>
            <a:t>The failed landings at the KSC LC 39A launch site are mostly grouped around a narrow band of payload masses.</a:t>
          </a:r>
          <a:endParaRPr lang="en-US" sz="900" kern="1200"/>
        </a:p>
      </dsp:txBody>
      <dsp:txXfrm rot="-5400000">
        <a:off x="3562186" y="1571209"/>
        <a:ext cx="936209" cy="1076102"/>
      </dsp:txXfrm>
    </dsp:sp>
    <dsp:sp modelId="{57717E89-D2FC-44FE-9805-020097D7D1EB}">
      <dsp:nvSpPr>
        <dsp:cNvPr id="0" name=""/>
        <dsp:cNvSpPr/>
      </dsp:nvSpPr>
      <dsp:spPr>
        <a:xfrm>
          <a:off x="1605544" y="1640257"/>
          <a:ext cx="1688411" cy="938006"/>
        </a:xfrm>
        <a:prstGeom prst="rect">
          <a:avLst/>
        </a:prstGeom>
        <a:noFill/>
        <a:ln>
          <a:noFill/>
        </a:ln>
        <a:effectLst/>
      </dsp:spPr>
      <dsp:style>
        <a:lnRef idx="0">
          <a:scrgbClr r="0" g="0" b="0"/>
        </a:lnRef>
        <a:fillRef idx="0">
          <a:scrgbClr r="0" g="0" b="0"/>
        </a:fillRef>
        <a:effectRef idx="0">
          <a:scrgbClr r="0" g="0" b="0"/>
        </a:effectRef>
        <a:fontRef idx="minor"/>
      </dsp:style>
    </dsp:sp>
    <dsp:sp modelId="{8889890D-05EE-446B-8C17-CDDF6E1792C1}">
      <dsp:nvSpPr>
        <dsp:cNvPr id="0" name=""/>
        <dsp:cNvSpPr/>
      </dsp:nvSpPr>
      <dsp:spPr>
        <a:xfrm rot="5400000">
          <a:off x="4717537" y="1429205"/>
          <a:ext cx="1563344" cy="1360109"/>
        </a:xfrm>
        <a:prstGeom prst="hexagon">
          <a:avLst>
            <a:gd name="adj" fmla="val 2500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5031104" y="1571209"/>
        <a:ext cx="936209" cy="10761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F2B0B-E523-4098-AF97-89CBD6AC8466}">
      <dsp:nvSpPr>
        <dsp:cNvPr id="0" name=""/>
        <dsp:cNvSpPr/>
      </dsp:nvSpPr>
      <dsp:spPr>
        <a:xfrm>
          <a:off x="1304473" y="2710"/>
          <a:ext cx="5129102" cy="15643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l" defTabSz="977900" rtl="0">
            <a:lnSpc>
              <a:spcPct val="90000"/>
            </a:lnSpc>
            <a:spcBef>
              <a:spcPct val="0"/>
            </a:spcBef>
            <a:spcAft>
              <a:spcPct val="35000"/>
            </a:spcAft>
            <a:buNone/>
          </a:pPr>
          <a:r>
            <a:rPr lang="en-US" sz="2200" kern="1200"/>
            <a:t>The markers display the mission outcomes (Success/Failure) for Falcon 9 first stage landings. They are grouped on the map to be associated with the geographical coordinates for the launch site.</a:t>
          </a:r>
        </a:p>
      </dsp:txBody>
      <dsp:txXfrm>
        <a:off x="1304473" y="2710"/>
        <a:ext cx="5129102" cy="1564376"/>
      </dsp:txXfrm>
    </dsp:sp>
    <dsp:sp modelId="{16F10435-AD3A-47F2-A445-5F7F2FA2E3C7}">
      <dsp:nvSpPr>
        <dsp:cNvPr id="0" name=""/>
        <dsp:cNvSpPr/>
      </dsp:nvSpPr>
      <dsp:spPr>
        <a:xfrm>
          <a:off x="1304473" y="2208224"/>
          <a:ext cx="5129102" cy="15643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 sense of a launch site’s success rate for Falcon 9 first stage landings can be gleaned from the relative number of green success markers to red failure markers</a:t>
          </a:r>
          <a:r>
            <a:rPr lang="en-US" sz="2200" kern="1200" dirty="0">
              <a:latin typeface="Calibri Light" panose="020F0302020204030204"/>
            </a:rPr>
            <a:t>.</a:t>
          </a:r>
          <a:endParaRPr lang="en-US" sz="2200" kern="1200" dirty="0"/>
        </a:p>
      </dsp:txBody>
      <dsp:txXfrm>
        <a:off x="1304473" y="2208224"/>
        <a:ext cx="5129102" cy="15643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C4B94E-AEF8-48AA-9A84-6D2D4BB6EB19}">
      <dsp:nvSpPr>
        <dsp:cNvPr id="0" name=""/>
        <dsp:cNvSpPr/>
      </dsp:nvSpPr>
      <dsp:spPr>
        <a:xfrm>
          <a:off x="0"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08786A-1B64-4890-A2FE-B22D56680554}">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SpaceX’s record for Falcon 9 first stage landing outcomes has improved.</a:t>
          </a:r>
        </a:p>
      </dsp:txBody>
      <dsp:txXfrm>
        <a:off x="398656" y="1088253"/>
        <a:ext cx="2959127" cy="1837317"/>
      </dsp:txXfrm>
    </dsp:sp>
    <dsp:sp modelId="{C2AC0EF0-383B-464B-BB92-F631B107C0DB}">
      <dsp:nvSpPr>
        <dsp:cNvPr id="0" name=""/>
        <dsp:cNvSpPr/>
      </dsp:nvSpPr>
      <dsp:spPr>
        <a:xfrm>
          <a:off x="3756441"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57487A-315B-496F-990F-F4FBE9FDE0CA}">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The trend is toward better performance and greater success as more launches are made.</a:t>
          </a:r>
        </a:p>
      </dsp:txBody>
      <dsp:txXfrm>
        <a:off x="4155097" y="1088253"/>
        <a:ext cx="2959127" cy="1837317"/>
      </dsp:txXfrm>
    </dsp:sp>
    <dsp:sp modelId="{04788FC0-2431-41F2-99E9-BCF9BEEB8E68}">
      <dsp:nvSpPr>
        <dsp:cNvPr id="0" name=""/>
        <dsp:cNvSpPr/>
      </dsp:nvSpPr>
      <dsp:spPr>
        <a:xfrm>
          <a:off x="7512882"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3718E7-CBE0-4897-81AE-ADE7FC4821C9}">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The machine learning models can be used to predict future SpaceX Falcon 9 first stage landing outcomes.</a:t>
          </a:r>
        </a:p>
      </dsp:txBody>
      <dsp:txXfrm>
        <a:off x="7911539" y="1088253"/>
        <a:ext cx="2959127" cy="183731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D553C-FBBF-59F6-B6D9-93A5C32954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363EEE-857B-AFD0-6E1A-1EE3C8F209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78615F-8F41-248E-FD50-7EEC7DAC28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70A88B8-2F5A-AA01-3CDB-02660A8B7345}"/>
              </a:ext>
            </a:extLst>
          </p:cNvPr>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3473573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12759-F7B8-09CC-7C2D-54B86C3814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D0C6A3-FB04-B159-28BA-1F63E6FC0C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46F9C2-DDD1-F95D-41D2-FA3545B8E4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CD4ACC-863E-B77F-F836-A619AEC0AD62}"/>
              </a:ext>
            </a:extLst>
          </p:cNvPr>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98952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98FA3-2967-AC6C-401C-B0AB41BB7B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7D73AE-6535-E27B-4F31-AD23699525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1BCA44-80F3-D491-1796-18949B30640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14B5580-CEB0-823C-8B4F-3B0AF0A54F6D}"/>
              </a:ext>
            </a:extLst>
          </p:cNvPr>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1733817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3.pn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2.png"/><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3" Type="http://schemas.openxmlformats.org/officeDocument/2006/relationships/hyperlink" Target="https://cf-courses-data.s3.us.cloud-object-storage.appdomain.cloud/IBM-DS0321EN-SkillsNetwork/datasets/API_call_spacex_api.json" TargetMode="External"/><Relationship Id="rId7" Type="http://schemas.openxmlformats.org/officeDocument/2006/relationships/hyperlink" Target="https://cf-courses-data.s3.us.cloud-object-storage.appdomain.cloud/IBM-DS0321EN-SkillsNetwork/datasets/spacex_launch_dash.csv"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cf-courses-data.s3.us.cloud-object-storage.appdomain.cloud/IBM-DS0321EN-SkillsNetwork/datasets/spacex_launch_geo.csv" TargetMode="External"/><Relationship Id="rId5" Type="http://schemas.openxmlformats.org/officeDocument/2006/relationships/hyperlink" Target="https://cf-courses-data.s3.us.cloud-object-storage.appdomain.cloud/IBM-DS0321EN-%20SkillsNetwork/labs/module_2/data/Spacex.csv?utm_medium=Exinfluencer&amp;utm_source=Exinfluencer&amp;utm_content=000026UJ&amp;utm_term=10006555&amp;utm_id=NA-SkillsNetwork-%20Channel-SkillsNetworkCoursesIBMDS0321ENSkillsNetwork26802033-2022-01-01&#8203;%20%20&#8203;" TargetMode="External"/><Relationship Id="rId4" Type="http://schemas.openxmlformats.org/officeDocument/2006/relationships/hyperlink" Target="https://en.wikipedia.org/w/index.php?title=List_of_Falcon_9_and_Falcon_Heavy_launches&amp;oldid=1027686922"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Andylifeguard/data-science-capstone/blob/main/spacex_launch_geo.csv" TargetMode="External"/><Relationship Id="rId3" Type="http://schemas.openxmlformats.org/officeDocument/2006/relationships/hyperlink" Target="https://github.com/Andylifeguard/data-science-capstone/blob/main/dataset_part_1.csv" TargetMode="External"/><Relationship Id="rId7" Type="http://schemas.openxmlformats.org/officeDocument/2006/relationships/hyperlink" Target="https://github.com/Andylifeguard/data-science-capstone/blob/main/dataset_part_3.csv"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Andylifeguard/data-science-capstone/blob/main/Spacex.csv" TargetMode="External"/><Relationship Id="rId5" Type="http://schemas.openxmlformats.org/officeDocument/2006/relationships/hyperlink" Target="https://github.com/Andylifeguard/data-science-capstone/blob/main/dataset_part_2.csv" TargetMode="External"/><Relationship Id="rId4" Type="http://schemas.openxmlformats.org/officeDocument/2006/relationships/hyperlink" Target="https://github.com/Andylifeguard/data-science-capstone/blob/main/spacex_web_scraped.csv" TargetMode="External"/><Relationship Id="rId9" Type="http://schemas.openxmlformats.org/officeDocument/2006/relationships/hyperlink" Target="https://github.com/Andylifeguard/data-science-capstone/blob/main/spacex_launch_dash.csv"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Andylifeguard/data-science-capstone/blob/main/6_Capstone_ASalamoneLacunza_Launch_Site_Location.ipynb&#8203;" TargetMode="External"/><Relationship Id="rId3" Type="http://schemas.openxmlformats.org/officeDocument/2006/relationships/hyperlink" Target="https://github.com/Andylifeguard/data-science-capstone/blob/main/1_Capstone_ASalamoneLacunza_Data_Collection.ipynb" TargetMode="External"/><Relationship Id="rId7" Type="http://schemas.openxmlformats.org/officeDocument/2006/relationships/hyperlink" Target="https://github.com/Andylifeguard/data-science-capstone/blob/main/5_Capstone_ASalamoneLacunza_EDA_Data_Visualization.ipynb&#8203;"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github.com/Andylifeguard/data-science-capstone/blob/main/4_Capstone_ASalamoneLacunza_EDA_SQL.ipynb&#8203;" TargetMode="External"/><Relationship Id="rId5" Type="http://schemas.openxmlformats.org/officeDocument/2006/relationships/hyperlink" Target="https://github.com/Andylifeguard/data-science-capstone/blob/main/3_Capstone_ASalamoneLacunza_Data_Wrangling.ipynb&#8203;" TargetMode="External"/><Relationship Id="rId10" Type="http://schemas.openxmlformats.org/officeDocument/2006/relationships/hyperlink" Target="https://github.com/Andylifeguard/data-science-capstone/blob/main/7_Capstone_ASalamoneLacunza_Learning_Prediction.ipynb&#8203;" TargetMode="External"/><Relationship Id="rId4" Type="http://schemas.openxmlformats.org/officeDocument/2006/relationships/hyperlink" Target="https://github.com/Andylifeguard/data-science-capstone/blob/main/2_Capstone_ASalamoneLacunza_Web_Scraping.ipynb&#8203;" TargetMode="External"/><Relationship Id="rId9" Type="http://schemas.openxmlformats.org/officeDocument/2006/relationships/hyperlink" Target="https://github.com/Andylifeguard/data-science-capstone/blob/main/ASalamoneLacunza_spacex_dash_app.py&#8203;"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ndylifeguard/data-science-capstone" TargetMode="External"/><Relationship Id="rId2" Type="http://schemas.openxmlformats.org/officeDocument/2006/relationships/hyperlink" Target="https://api.spacexdata.com/" TargetMode="External"/><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SpaceX"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rPr>
              <a:t>Andres Salamone Lacunza</a:t>
            </a:r>
          </a:p>
          <a:p>
            <a:r>
              <a:rPr lang="en-US" dirty="0">
                <a:solidFill>
                  <a:schemeClr val="bg2"/>
                </a:solidFill>
                <a:latin typeface="Abadi"/>
                <a:ea typeface="SF Pro" pitchFamily="2" charset="0"/>
                <a:cs typeface="SF Pro" pitchFamily="2" charset="0"/>
              </a:rPr>
              <a:t>23/05/2025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Data Wrangling</a:t>
            </a:r>
          </a:p>
        </p:txBody>
      </p:sp>
      <p:sp>
        <p:nvSpPr>
          <p:cNvPr id="2" name="TextBox 1">
            <a:extLst>
              <a:ext uri="{FF2B5EF4-FFF2-40B4-BE49-F238E27FC236}">
                <a16:creationId xmlns:a16="http://schemas.microsoft.com/office/drawing/2014/main" id="{68218BE2-F3F7-1B32-3EB0-3FBF9209BA04}"/>
              </a:ext>
            </a:extLst>
          </p:cNvPr>
          <p:cNvSpPr txBox="1"/>
          <p:nvPr/>
        </p:nvSpPr>
        <p:spPr>
          <a:xfrm>
            <a:off x="4048259" y="-3663"/>
            <a:ext cx="8139822" cy="686442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70000" lnSpcReduction="20000"/>
          </a:bodyPr>
          <a:lstStyle/>
          <a:p>
            <a:pPr marL="285750" indent="-285750">
              <a:lnSpc>
                <a:spcPct val="90000"/>
              </a:lnSpc>
              <a:spcBef>
                <a:spcPts val="1000"/>
              </a:spcBef>
              <a:buFont typeface="Arial"/>
              <a:buChar char="•"/>
            </a:pPr>
            <a:endParaRPr lang="en-US" sz="2400" dirty="0">
              <a:solidFill>
                <a:schemeClr val="accent3">
                  <a:lumMod val="25000"/>
                </a:schemeClr>
              </a:solidFill>
              <a:ea typeface="Calibri"/>
              <a:cs typeface="Calibri"/>
            </a:endParaRPr>
          </a:p>
          <a:p>
            <a:pPr marL="285750" indent="-285750">
              <a:lnSpc>
                <a:spcPct val="90000"/>
              </a:lnSpc>
              <a:spcBef>
                <a:spcPts val="1000"/>
              </a:spcBef>
              <a:buFont typeface="Arial"/>
              <a:buChar char="•"/>
            </a:pPr>
            <a:r>
              <a:rPr lang="en-US" sz="2400" dirty="0">
                <a:solidFill>
                  <a:schemeClr val="accent3">
                    <a:lumMod val="25000"/>
                  </a:schemeClr>
                </a:solidFill>
                <a:ea typeface="Calibri"/>
                <a:cs typeface="Calibri"/>
              </a:rPr>
              <a:t>The CSV file from the first section contained the data in need of cleaning/wrangling.</a:t>
            </a:r>
            <a:endParaRPr lang="en-US" dirty="0">
              <a:solidFill>
                <a:schemeClr val="accent3">
                  <a:lumMod val="25000"/>
                </a:schemeClr>
              </a:solidFill>
              <a:ea typeface="Calibri"/>
              <a:cs typeface="Calibri"/>
            </a:endParaRPr>
          </a:p>
          <a:p>
            <a:pPr marL="285750" indent="-285750">
              <a:lnSpc>
                <a:spcPct val="90000"/>
              </a:lnSpc>
              <a:spcBef>
                <a:spcPts val="1000"/>
              </a:spcBef>
              <a:buFont typeface="Arial"/>
              <a:buChar char="•"/>
            </a:pPr>
            <a:r>
              <a:rPr lang="en-US" sz="2400" dirty="0">
                <a:solidFill>
                  <a:schemeClr val="accent3">
                    <a:lumMod val="25000"/>
                  </a:schemeClr>
                </a:solidFill>
                <a:ea typeface="Calibri"/>
                <a:cs typeface="Calibri"/>
              </a:rPr>
              <a:t>The launch sites, orbit types and mission outcomes were processed and reformatted.</a:t>
            </a:r>
          </a:p>
          <a:p>
            <a:pPr marL="285750" indent="-285750">
              <a:lnSpc>
                <a:spcPct val="90000"/>
              </a:lnSpc>
              <a:spcBef>
                <a:spcPts val="1000"/>
              </a:spcBef>
              <a:buFont typeface="Arial"/>
              <a:buChar char="•"/>
            </a:pPr>
            <a:r>
              <a:rPr lang="en-US" sz="2400" dirty="0">
                <a:solidFill>
                  <a:schemeClr val="accent3">
                    <a:lumMod val="25000"/>
                  </a:schemeClr>
                </a:solidFill>
                <a:ea typeface="Calibri"/>
                <a:cs typeface="Calibri"/>
              </a:rPr>
              <a:t>The mission outcome types were converted to a binary classification (one- hot encoding) where 1 represented the Falcon 9 first stage landing being a success and 0 represented a failure.</a:t>
            </a:r>
          </a:p>
          <a:p>
            <a:pPr marL="285750" indent="-285750">
              <a:lnSpc>
                <a:spcPct val="90000"/>
              </a:lnSpc>
              <a:spcBef>
                <a:spcPts val="1000"/>
              </a:spcBef>
              <a:buFont typeface="Arial"/>
              <a:buChar char="•"/>
            </a:pPr>
            <a:r>
              <a:rPr lang="en-US" sz="2400" dirty="0">
                <a:solidFill>
                  <a:schemeClr val="accent3">
                    <a:lumMod val="25000"/>
                  </a:schemeClr>
                </a:solidFill>
                <a:ea typeface="Calibri"/>
                <a:cs typeface="Calibri"/>
              </a:rPr>
              <a:t>The new mission outcome classification column was added to the </a:t>
            </a:r>
            <a:r>
              <a:rPr lang="en-US" sz="2400" err="1">
                <a:solidFill>
                  <a:schemeClr val="accent3">
                    <a:lumMod val="25000"/>
                  </a:schemeClr>
                </a:solidFill>
                <a:ea typeface="Calibri"/>
                <a:cs typeface="Calibri"/>
              </a:rPr>
              <a:t>DataFrame</a:t>
            </a:r>
            <a:r>
              <a:rPr lang="en-US" sz="2400" dirty="0">
                <a:solidFill>
                  <a:schemeClr val="accent3">
                    <a:lumMod val="25000"/>
                  </a:schemeClr>
                </a:solidFill>
                <a:ea typeface="Calibri"/>
                <a:cs typeface="Calibri"/>
              </a:rPr>
              <a:t>.</a:t>
            </a:r>
          </a:p>
          <a:p>
            <a:pPr marL="285750" indent="-285750">
              <a:lnSpc>
                <a:spcPct val="90000"/>
              </a:lnSpc>
              <a:spcBef>
                <a:spcPts val="1000"/>
              </a:spcBef>
              <a:buFont typeface="Arial"/>
              <a:buChar char="•"/>
            </a:pPr>
            <a:r>
              <a:rPr lang="en-US" sz="2400" dirty="0">
                <a:solidFill>
                  <a:schemeClr val="accent3">
                    <a:lumMod val="25000"/>
                  </a:schemeClr>
                </a:solidFill>
                <a:ea typeface="Calibri"/>
                <a:cs typeface="Calibri"/>
              </a:rPr>
              <a:t>GitHub URL (Data Wrangling):</a:t>
            </a:r>
          </a:p>
          <a:p>
            <a:pPr marL="285750" indent="-285750">
              <a:lnSpc>
                <a:spcPct val="90000"/>
              </a:lnSpc>
              <a:spcBef>
                <a:spcPts val="1000"/>
              </a:spcBef>
              <a:buFont typeface="Arial"/>
              <a:buChar char="•"/>
            </a:pPr>
            <a:endParaRPr lang="en-US" sz="2400" dirty="0">
              <a:solidFill>
                <a:schemeClr val="accent3">
                  <a:lumMod val="25000"/>
                </a:schemeClr>
              </a:solidFill>
              <a:ea typeface="Calibri"/>
              <a:cs typeface="Calibri"/>
            </a:endParaRPr>
          </a:p>
          <a:p>
            <a:pPr>
              <a:lnSpc>
                <a:spcPct val="90000"/>
              </a:lnSpc>
              <a:spcAft>
                <a:spcPts val="600"/>
              </a:spcAft>
            </a:pPr>
            <a:endParaRPr lang="en-US" sz="1900" dirty="0">
              <a:ea typeface="Calibri"/>
              <a:cs typeface="Calibri"/>
            </a:endParaRPr>
          </a:p>
          <a:p>
            <a:pPr>
              <a:lnSpc>
                <a:spcPct val="90000"/>
              </a:lnSpc>
              <a:spcAft>
                <a:spcPts val="600"/>
              </a:spcAft>
            </a:pPr>
            <a:endParaRPr lang="en-US" sz="1900" dirty="0"/>
          </a:p>
          <a:p>
            <a:pPr>
              <a:lnSpc>
                <a:spcPct val="90000"/>
              </a:lnSpc>
              <a:spcAft>
                <a:spcPts val="600"/>
              </a:spcAft>
            </a:pPr>
            <a:r>
              <a:rPr lang="en-US" sz="2800" b="1" dirty="0"/>
              <a:t>  Flowchart of Data Cleaning / Wrangling</a:t>
            </a:r>
            <a:endParaRPr lang="en-US" sz="2800" b="1">
              <a:ea typeface="Calibri" panose="020F0502020204030204"/>
              <a:cs typeface="Calibri" panose="020F0502020204030204"/>
            </a:endParaRPr>
          </a:p>
          <a:p>
            <a:pPr marL="228600" indent="-228600">
              <a:lnSpc>
                <a:spcPct val="90000"/>
              </a:lnSpc>
              <a:spcAft>
                <a:spcPts val="600"/>
              </a:spcAft>
              <a:buFont typeface="Arial" panose="020B0604020202020204" pitchFamily="34" charset="0"/>
              <a:buChar char="•"/>
            </a:pPr>
            <a:endParaRPr lang="en-US" sz="1900"/>
          </a:p>
          <a:p>
            <a:pPr marL="228600" indent="-228600">
              <a:lnSpc>
                <a:spcPct val="90000"/>
              </a:lnSpc>
              <a:spcAft>
                <a:spcPts val="600"/>
              </a:spcAft>
              <a:buFont typeface="Arial" panose="020B0604020202020204" pitchFamily="34" charset="0"/>
              <a:buChar char="•"/>
            </a:pPr>
            <a:endParaRPr lang="en-US" sz="1900"/>
          </a:p>
          <a:p>
            <a:pPr marL="228600" indent="-228600">
              <a:lnSpc>
                <a:spcPct val="90000"/>
              </a:lnSpc>
              <a:spcAft>
                <a:spcPts val="600"/>
              </a:spcAft>
              <a:buFont typeface="Arial" panose="020B0604020202020204" pitchFamily="34" charset="0"/>
              <a:buChar char="•"/>
            </a:pPr>
            <a:r>
              <a:rPr lang="en-US" sz="1900" dirty="0"/>
              <a:t>Load data from CSV file from earlier</a:t>
            </a:r>
            <a:endParaRPr lang="en-US" sz="1900" dirty="0">
              <a:ea typeface="Calibri"/>
              <a:cs typeface="Calibri"/>
            </a:endParaRPr>
          </a:p>
          <a:p>
            <a:pPr marL="228600" indent="-228600">
              <a:lnSpc>
                <a:spcPct val="90000"/>
              </a:lnSpc>
              <a:spcAft>
                <a:spcPts val="600"/>
              </a:spcAft>
              <a:buFont typeface="Arial" panose="020B0604020202020204" pitchFamily="34" charset="0"/>
              <a:buChar char="•"/>
            </a:pPr>
            <a:endParaRPr lang="en-US" sz="1900"/>
          </a:p>
          <a:p>
            <a:pPr marL="228600" indent="-228600">
              <a:lnSpc>
                <a:spcPct val="90000"/>
              </a:lnSpc>
              <a:spcAft>
                <a:spcPts val="600"/>
              </a:spcAft>
              <a:buFont typeface="Arial" panose="020B0604020202020204" pitchFamily="34" charset="0"/>
              <a:buChar char="•"/>
            </a:pPr>
            <a:r>
              <a:rPr lang="en-US" sz="1900" dirty="0"/>
              <a:t>Find the number of launches at each site</a:t>
            </a:r>
            <a:endParaRPr lang="en-US" sz="1900" dirty="0">
              <a:ea typeface="Calibri"/>
              <a:cs typeface="Calibri"/>
            </a:endParaRPr>
          </a:p>
          <a:p>
            <a:pPr marL="228600" indent="-228600">
              <a:lnSpc>
                <a:spcPct val="90000"/>
              </a:lnSpc>
              <a:spcAft>
                <a:spcPts val="600"/>
              </a:spcAft>
              <a:buFont typeface="Arial" panose="020B0604020202020204" pitchFamily="34" charset="0"/>
              <a:buChar char="•"/>
            </a:pPr>
            <a:endParaRPr lang="en-US" sz="1900"/>
          </a:p>
          <a:p>
            <a:pPr marL="228600" indent="-228600">
              <a:lnSpc>
                <a:spcPct val="90000"/>
              </a:lnSpc>
              <a:spcAft>
                <a:spcPts val="600"/>
              </a:spcAft>
              <a:buFont typeface="Arial" panose="020B0604020202020204" pitchFamily="34" charset="0"/>
              <a:buChar char="•"/>
            </a:pPr>
            <a:r>
              <a:rPr lang="en-US" sz="1900" dirty="0"/>
              <a:t>Find the quantity of each type of orbit</a:t>
            </a:r>
            <a:endParaRPr lang="en-US" sz="1900" dirty="0">
              <a:ea typeface="Calibri"/>
              <a:cs typeface="Calibri"/>
            </a:endParaRPr>
          </a:p>
          <a:p>
            <a:pPr marL="228600" indent="-228600">
              <a:lnSpc>
                <a:spcPct val="90000"/>
              </a:lnSpc>
              <a:spcAft>
                <a:spcPts val="600"/>
              </a:spcAft>
              <a:buFont typeface="Arial" panose="020B0604020202020204" pitchFamily="34" charset="0"/>
              <a:buChar char="•"/>
            </a:pPr>
            <a:endParaRPr lang="en-US" sz="1900"/>
          </a:p>
          <a:p>
            <a:pPr marL="228600" indent="-228600">
              <a:lnSpc>
                <a:spcPct val="90000"/>
              </a:lnSpc>
              <a:spcAft>
                <a:spcPts val="600"/>
              </a:spcAft>
              <a:buFont typeface="Arial" panose="020B0604020202020204" pitchFamily="34" charset="0"/>
              <a:buChar char="•"/>
            </a:pPr>
            <a:r>
              <a:rPr lang="en-US" sz="1900" dirty="0"/>
              <a:t>Find the quantity of each type of mission     outcome</a:t>
            </a:r>
            <a:endParaRPr lang="en-US" sz="1900" dirty="0">
              <a:ea typeface="Calibri"/>
              <a:cs typeface="Calibri"/>
            </a:endParaRPr>
          </a:p>
          <a:p>
            <a:pPr marL="228600"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r>
              <a:rPr lang="en-US" sz="1900" dirty="0"/>
              <a:t>Create a </a:t>
            </a:r>
            <a:r>
              <a:rPr lang="en-US" sz="1900" dirty="0" err="1"/>
              <a:t>DataFrame</a:t>
            </a:r>
            <a:r>
              <a:rPr lang="en-US" sz="1900" dirty="0"/>
              <a:t> column from the mission</a:t>
            </a:r>
            <a:endParaRPr lang="en-US" sz="1900" dirty="0">
              <a:ea typeface="Calibri"/>
              <a:cs typeface="Calibri"/>
            </a:endParaRPr>
          </a:p>
          <a:p>
            <a:pPr marL="228600" indent="-228600">
              <a:lnSpc>
                <a:spcPct val="90000"/>
              </a:lnSpc>
              <a:spcAft>
                <a:spcPts val="600"/>
              </a:spcAft>
              <a:buFont typeface="Arial" panose="020B0604020202020204" pitchFamily="34" charset="0"/>
              <a:buChar char="•"/>
            </a:pPr>
            <a:r>
              <a:rPr lang="en-US" sz="1900" dirty="0"/>
              <a:t>outcome data</a:t>
            </a:r>
            <a:endParaRPr lang="en-US" sz="1900" dirty="0">
              <a:ea typeface="Calibri"/>
              <a:cs typeface="Calibri"/>
            </a:endParaRPr>
          </a:p>
          <a:p>
            <a:pPr marL="228600" indent="-228600">
              <a:lnSpc>
                <a:spcPct val="90000"/>
              </a:lnSpc>
              <a:spcAft>
                <a:spcPts val="600"/>
              </a:spcAft>
              <a:buFont typeface="Arial" panose="020B0604020202020204" pitchFamily="34" charset="0"/>
              <a:buChar char="•"/>
            </a:pPr>
            <a:endParaRPr lang="en-US" sz="1900"/>
          </a:p>
          <a:p>
            <a:pPr marL="228600" indent="-228600">
              <a:lnSpc>
                <a:spcPct val="90000"/>
              </a:lnSpc>
              <a:spcAft>
                <a:spcPts val="600"/>
              </a:spcAft>
              <a:buFont typeface="Arial" panose="020B0604020202020204" pitchFamily="34" charset="0"/>
              <a:buChar char="•"/>
            </a:pPr>
            <a:r>
              <a:rPr lang="en-US" sz="1900" dirty="0"/>
              <a:t>Compile data into a single </a:t>
            </a:r>
            <a:r>
              <a:rPr lang="en-US" sz="1900" dirty="0" err="1"/>
              <a:t>DataFrame</a:t>
            </a:r>
            <a:endParaRPr lang="en-US" sz="1900" dirty="0" err="1">
              <a:ea typeface="Calibri"/>
              <a:cs typeface="Calibri"/>
            </a:endParaRPr>
          </a:p>
          <a:p>
            <a:pPr marL="228600" indent="-228600">
              <a:lnSpc>
                <a:spcPct val="90000"/>
              </a:lnSpc>
              <a:spcAft>
                <a:spcPts val="600"/>
              </a:spcAft>
              <a:buFont typeface="Arial" panose="020B0604020202020204" pitchFamily="34" charset="0"/>
              <a:buChar char="•"/>
            </a:pPr>
            <a:endParaRPr lang="en-US" sz="190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10</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9" y="2318197"/>
            <a:ext cx="9724031" cy="3683358"/>
          </a:xfrm>
          <a:prstGeom prst="rect">
            <a:avLst/>
          </a:prstGeom>
        </p:spPr>
        <p:txBody>
          <a:bodyPr vert="horz" lIns="91440" tIns="45720" rIns="91440" bIns="45720" rtlCol="0" anchor="ctr">
            <a:normAutofit/>
          </a:bodyPr>
          <a:lstStyle/>
          <a:p>
            <a:r>
              <a:rPr lang="en-US" sz="1700"/>
              <a:t>The following charts were created to look at Launch Site trends</a:t>
            </a:r>
          </a:p>
          <a:p>
            <a:r>
              <a:rPr lang="en-US" sz="1700"/>
              <a:t>Scatterplot to see mission outcome relationship split by Launch Site and Flight Number.</a:t>
            </a:r>
          </a:p>
          <a:p>
            <a:r>
              <a:rPr lang="en-US" sz="1700"/>
              <a:t>Scatterplot to see mission outcome relationship split by Launch Site and Payload.</a:t>
            </a:r>
          </a:p>
          <a:p>
            <a:r>
              <a:rPr lang="en-US" sz="1700"/>
              <a:t>The following charts were created to look at Orbit Type trends</a:t>
            </a:r>
          </a:p>
          <a:p>
            <a:r>
              <a:rPr lang="en-US" sz="1700"/>
              <a:t>Bar chart to see mission outcome relationship with Orbit Type.</a:t>
            </a:r>
          </a:p>
          <a:p>
            <a:r>
              <a:rPr lang="en-US" sz="1700"/>
              <a:t>Scatterplot to see mission outcome relationship split by Orbit Type and Flight Number.</a:t>
            </a:r>
          </a:p>
          <a:p>
            <a:r>
              <a:rPr lang="en-US" sz="1700"/>
              <a:t>Scatterplot to see mission outcome relationship split by Orbit Type and Payload.</a:t>
            </a:r>
          </a:p>
          <a:p>
            <a:r>
              <a:rPr lang="en-US" sz="1700"/>
              <a:t>The following chart was created to look at trends based on time</a:t>
            </a:r>
          </a:p>
          <a:p>
            <a:r>
              <a:rPr lang="en-US" sz="1700"/>
              <a:t>Line plot to see mission outcome trend by year.</a:t>
            </a:r>
          </a:p>
          <a:p>
            <a:pPr>
              <a:spcBef>
                <a:spcPts val="1400"/>
              </a:spcBef>
            </a:pPr>
            <a:r>
              <a:rPr lang="en-US" sz="1700"/>
              <a:t>GitHub URL (EDA with Data Visualization):</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r>
              <a:rPr lang="en-US" sz="2000"/>
              <a:t>SQL queries were written to extract information about:</a:t>
            </a:r>
          </a:p>
          <a:p>
            <a:r>
              <a:rPr lang="en-US" sz="2000"/>
              <a:t>Launch sites</a:t>
            </a:r>
          </a:p>
          <a:p>
            <a:r>
              <a:rPr lang="en-US" sz="2000"/>
              <a:t>Payload masses</a:t>
            </a:r>
          </a:p>
          <a:p>
            <a:r>
              <a:rPr lang="en-US" sz="2000"/>
              <a:t>Dates</a:t>
            </a:r>
          </a:p>
          <a:p>
            <a:r>
              <a:rPr lang="en-US" sz="2000"/>
              <a:t>Booster types</a:t>
            </a:r>
          </a:p>
          <a:p>
            <a:r>
              <a:rPr lang="en-US" sz="2000"/>
              <a:t>Mission outcomes</a:t>
            </a:r>
          </a:p>
          <a:p>
            <a:pPr>
              <a:spcBef>
                <a:spcPts val="1400"/>
              </a:spcBef>
            </a:pPr>
            <a:endParaRPr lang="en-US" sz="2000"/>
          </a:p>
          <a:p>
            <a:pPr>
              <a:spcBef>
                <a:spcPts val="1400"/>
              </a:spcBef>
            </a:pPr>
            <a:r>
              <a:rPr lang="en-US" sz="2000"/>
              <a:t>GitHub URL (EDA with SQL):</a:t>
            </a:r>
          </a:p>
          <a:p>
            <a:endParaRPr lang="en-US" sz="2000"/>
          </a:p>
          <a:p>
            <a:endParaRPr lang="en-US" sz="2000"/>
          </a:p>
          <a:p>
            <a:endParaRPr lang="en-US" sz="200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37054" y="-460"/>
            <a:ext cx="7687140" cy="6857134"/>
          </a:xfrm>
          <a:prstGeom prst="rect">
            <a:avLst/>
          </a:prstGeom>
        </p:spPr>
        <p:txBody>
          <a:bodyPr vert="horz" lIns="91440" tIns="45720" rIns="91440" bIns="45720" rtlCol="0" anchor="ctr">
            <a:normAutofit/>
          </a:bodyPr>
          <a:lstStyle/>
          <a:p>
            <a:r>
              <a:rPr lang="en-US" sz="2000" dirty="0">
                <a:ea typeface="+mn-lt"/>
                <a:cs typeface="+mn-lt"/>
              </a:rPr>
              <a:t>Map objects were created and added to the Folium map</a:t>
            </a:r>
            <a:endParaRPr lang="en-US" dirty="0">
              <a:ea typeface="+mn-lt"/>
              <a:cs typeface="+mn-lt"/>
            </a:endParaRPr>
          </a:p>
          <a:p>
            <a:r>
              <a:rPr lang="en-US" sz="2000" dirty="0">
                <a:ea typeface="+mn-lt"/>
                <a:cs typeface="+mn-lt"/>
              </a:rPr>
              <a:t>Markers were added for launch sites and for the NASA Johnson Space Center</a:t>
            </a:r>
            <a:endParaRPr lang="en-US" dirty="0"/>
          </a:p>
          <a:p>
            <a:r>
              <a:rPr lang="en-US" sz="2000" dirty="0">
                <a:ea typeface="+mn-lt"/>
                <a:cs typeface="+mn-lt"/>
              </a:rPr>
              <a:t>Circles were added for the launch sites.</a:t>
            </a:r>
            <a:endParaRPr lang="en-US" dirty="0"/>
          </a:p>
          <a:p>
            <a:r>
              <a:rPr lang="en-US" sz="2000" dirty="0">
                <a:ea typeface="+mn-lt"/>
                <a:cs typeface="+mn-lt"/>
              </a:rPr>
              <a:t>Lines were added to show the distance to the nearby features:</a:t>
            </a:r>
            <a:endParaRPr lang="en-US" dirty="0"/>
          </a:p>
          <a:p>
            <a:r>
              <a:rPr lang="en-US" sz="2000" dirty="0">
                <a:ea typeface="+mn-lt"/>
                <a:cs typeface="+mn-lt"/>
              </a:rPr>
              <a:t>Distance from CCAFS LC-40 to the coastline</a:t>
            </a:r>
            <a:endParaRPr lang="en-US" dirty="0"/>
          </a:p>
          <a:p>
            <a:r>
              <a:rPr lang="en-US" sz="2000" dirty="0">
                <a:ea typeface="+mn-lt"/>
                <a:cs typeface="+mn-lt"/>
              </a:rPr>
              <a:t>Distance from CCAFS LC-40 to the rail line</a:t>
            </a:r>
            <a:endParaRPr lang="en-US" dirty="0"/>
          </a:p>
          <a:p>
            <a:pPr>
              <a:spcBef>
                <a:spcPts val="1400"/>
              </a:spcBef>
            </a:pPr>
            <a:r>
              <a:rPr lang="en-US" sz="2000" dirty="0">
                <a:ea typeface="+mn-lt"/>
                <a:cs typeface="+mn-lt"/>
              </a:rPr>
              <a:t>Distance from CCAFS LC-40 to the perimeter road</a:t>
            </a:r>
            <a:endParaRPr lang="en-US" dirty="0"/>
          </a:p>
          <a:p>
            <a:pPr>
              <a:spcBef>
                <a:spcPts val="1400"/>
              </a:spcBef>
            </a:pPr>
            <a:endParaRPr lang="en-US" sz="2000" dirty="0">
              <a:ea typeface="Calibri"/>
              <a:cs typeface="Calibri"/>
            </a:endParaRPr>
          </a:p>
          <a:p>
            <a:pPr marL="0" indent="0">
              <a:spcBef>
                <a:spcPts val="1400"/>
              </a:spcBef>
              <a:buNone/>
            </a:pPr>
            <a:r>
              <a:rPr lang="en-US" sz="2000" dirty="0">
                <a:ea typeface="Calibri"/>
                <a:cs typeface="Calibri"/>
              </a:rPr>
              <a:t> </a:t>
            </a:r>
            <a:r>
              <a:rPr lang="en-US" sz="2000" dirty="0">
                <a:ea typeface="+mn-lt"/>
                <a:cs typeface="+mn-lt"/>
              </a:rPr>
              <a:t>GitHub URL (Folium Maps):</a:t>
            </a:r>
          </a:p>
          <a:p>
            <a:pPr marL="0" indent="0">
              <a:spcBef>
                <a:spcPts val="1400"/>
              </a:spcBef>
              <a:buNone/>
            </a:pPr>
            <a:endParaRPr lang="en-US" sz="2000" dirty="0">
              <a:ea typeface="Calibri" panose="020F0502020204030204"/>
              <a:cs typeface="Calibri" panose="020F0502020204030204"/>
            </a:endParaRPr>
          </a:p>
          <a:p>
            <a:endParaRPr lang="en-US" sz="2000">
              <a:ea typeface="Calibri" panose="020F0502020204030204"/>
              <a:cs typeface="Calibri" panose="020F0502020204030204"/>
            </a:endParaRPr>
          </a:p>
          <a:p>
            <a:endParaRPr lang="en-US" sz="200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 Dashboard with </a:t>
            </a:r>
            <a:r>
              <a:rPr lang="en-US" kern="1200" err="1">
                <a:solidFill>
                  <a:srgbClr val="FFFFFF"/>
                </a:solidFill>
                <a:latin typeface="+mj-lt"/>
                <a:ea typeface="+mj-ea"/>
                <a:cs typeface="+mj-cs"/>
              </a:rPr>
              <a:t>Plotly</a:t>
            </a:r>
            <a:r>
              <a:rPr lang="en-US" kern="1200" dirty="0">
                <a:solidFill>
                  <a:srgbClr val="FFFFFF"/>
                </a:solidFill>
                <a:latin typeface="+mj-lt"/>
                <a:ea typeface="+mj-ea"/>
                <a:cs typeface="+mj-cs"/>
              </a:rPr>
              <a:t>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25849" y="10746"/>
            <a:ext cx="8012109" cy="6857133"/>
          </a:xfrm>
          <a:prstGeom prst="rect">
            <a:avLst/>
          </a:prstGeom>
        </p:spPr>
        <p:txBody>
          <a:bodyPr vert="horz" lIns="91440" tIns="45720" rIns="91440" bIns="45720" rtlCol="0" anchor="ctr">
            <a:normAutofit/>
          </a:bodyPr>
          <a:lstStyle/>
          <a:p>
            <a:pPr>
              <a:spcBef>
                <a:spcPts val="1400"/>
              </a:spcBef>
            </a:pPr>
            <a:endParaRPr lang="en-US" sz="2000" dirty="0">
              <a:ea typeface="Calibri"/>
              <a:cs typeface="Calibri"/>
            </a:endParaRPr>
          </a:p>
          <a:p>
            <a:r>
              <a:rPr lang="en-US" sz="2000" dirty="0">
                <a:ea typeface="+mn-lt"/>
                <a:cs typeface="+mn-lt"/>
              </a:rPr>
              <a:t>The </a:t>
            </a:r>
            <a:r>
              <a:rPr lang="en-US" sz="2000" dirty="0" err="1">
                <a:ea typeface="+mn-lt"/>
                <a:cs typeface="+mn-lt"/>
              </a:rPr>
              <a:t>Plotly</a:t>
            </a:r>
            <a:r>
              <a:rPr lang="en-US" sz="2000" dirty="0">
                <a:ea typeface="+mn-lt"/>
                <a:cs typeface="+mn-lt"/>
              </a:rPr>
              <a:t> Dash dashboard included a dropdown input to select data from ‘one’ or</a:t>
            </a:r>
            <a:endParaRPr lang="en-US" sz="2000" dirty="0">
              <a:ea typeface="Calibri" panose="020F0502020204030204"/>
              <a:cs typeface="Calibri" panose="020F0502020204030204"/>
            </a:endParaRPr>
          </a:p>
          <a:p>
            <a:r>
              <a:rPr lang="en-US" sz="2000" dirty="0">
                <a:ea typeface="+mn-lt"/>
                <a:cs typeface="+mn-lt"/>
              </a:rPr>
              <a:t>‘all’ launch sites to display on the pie chart and scatterplot.</a:t>
            </a:r>
            <a:endParaRPr lang="en-US" dirty="0"/>
          </a:p>
          <a:p>
            <a:r>
              <a:rPr lang="en-US" sz="2000" dirty="0">
                <a:ea typeface="+mn-lt"/>
                <a:cs typeface="+mn-lt"/>
              </a:rPr>
              <a:t>For ‘one’ launch site, the pie chart displayed the distribution of successful and failed Falcon 9 first stage landings for that site.</a:t>
            </a:r>
            <a:endParaRPr lang="en-US" dirty="0"/>
          </a:p>
          <a:p>
            <a:r>
              <a:rPr lang="en-US" sz="2000" dirty="0">
                <a:ea typeface="+mn-lt"/>
                <a:cs typeface="+mn-lt"/>
              </a:rPr>
              <a:t>For ‘all’ launch sites, the pie chart displayed the distribution of successful Falcon 9</a:t>
            </a:r>
            <a:endParaRPr lang="en-US" dirty="0"/>
          </a:p>
          <a:p>
            <a:r>
              <a:rPr lang="en-US" sz="2000" dirty="0">
                <a:ea typeface="+mn-lt"/>
                <a:cs typeface="+mn-lt"/>
              </a:rPr>
              <a:t>first stage landings between the sites.</a:t>
            </a:r>
            <a:endParaRPr lang="en-US" dirty="0"/>
          </a:p>
          <a:p>
            <a:r>
              <a:rPr lang="en-US" sz="2000" dirty="0">
                <a:ea typeface="+mn-lt"/>
                <a:cs typeface="+mn-lt"/>
              </a:rPr>
              <a:t>The input slider is used to filter the payload masses for the scatterplot.</a:t>
            </a:r>
            <a:endParaRPr lang="en-US" dirty="0"/>
          </a:p>
          <a:p>
            <a:r>
              <a:rPr lang="en-US" sz="2000" dirty="0">
                <a:ea typeface="+mn-lt"/>
                <a:cs typeface="+mn-lt"/>
              </a:rPr>
              <a:t>The scatterplot displayed the distribution of Falcon 9 first stage landings split by payload mass, mission outcome and by booster version category.</a:t>
            </a:r>
            <a:endParaRPr lang="en-US" dirty="0"/>
          </a:p>
          <a:p>
            <a:r>
              <a:rPr lang="en-US" sz="2000" dirty="0">
                <a:ea typeface="+mn-lt"/>
                <a:cs typeface="+mn-lt"/>
              </a:rPr>
              <a:t>GitHub URL (Dashboard File):</a:t>
            </a:r>
            <a:endParaRPr lang="en-US"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14</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61171" y="156422"/>
            <a:ext cx="7675933" cy="7014016"/>
          </a:xfrm>
          <a:prstGeom prst="rect">
            <a:avLst/>
          </a:prstGeom>
        </p:spPr>
        <p:txBody>
          <a:bodyPr vert="horz" lIns="91440" tIns="45720" rIns="91440" bIns="45720" rtlCol="0" anchor="ctr">
            <a:normAutofit/>
          </a:bodyPr>
          <a:lstStyle/>
          <a:p>
            <a:r>
              <a:rPr lang="en-US" sz="1200" dirty="0"/>
              <a:t>The dataset was split into training and testing sets.</a:t>
            </a:r>
            <a:endParaRPr lang="en-US" sz="1200" dirty="0">
              <a:ea typeface="Calibri"/>
              <a:cs typeface="Calibri"/>
            </a:endParaRPr>
          </a:p>
          <a:p>
            <a:r>
              <a:rPr lang="en-US" sz="1200" dirty="0"/>
              <a:t>The following machine learning models were trained on</a:t>
            </a:r>
            <a:endParaRPr lang="en-US" sz="1200" dirty="0">
              <a:ea typeface="Calibri"/>
              <a:cs typeface="Calibri"/>
            </a:endParaRPr>
          </a:p>
          <a:p>
            <a:pPr marL="0">
              <a:spcBef>
                <a:spcPts val="1400"/>
              </a:spcBef>
            </a:pPr>
            <a:r>
              <a:rPr lang="en-US" sz="1200" dirty="0"/>
              <a:t>The training data set:</a:t>
            </a:r>
            <a:endParaRPr lang="en-US" sz="1200">
              <a:ea typeface="Calibri"/>
              <a:cs typeface="Calibri"/>
            </a:endParaRPr>
          </a:p>
          <a:p>
            <a:pPr lvl="1"/>
            <a:r>
              <a:rPr lang="en-US" sz="1200" dirty="0"/>
              <a:t>Logistic Regression</a:t>
            </a:r>
            <a:endParaRPr lang="en-US" sz="1200" dirty="0">
              <a:ea typeface="Calibri"/>
              <a:cs typeface="Calibri"/>
            </a:endParaRPr>
          </a:p>
          <a:p>
            <a:pPr lvl="1"/>
            <a:r>
              <a:rPr lang="en-US" sz="1200" dirty="0"/>
              <a:t>SVM (Support Vector Machine)</a:t>
            </a:r>
            <a:endParaRPr lang="en-US" sz="1200" dirty="0">
              <a:ea typeface="Calibri"/>
              <a:cs typeface="Calibri"/>
            </a:endParaRPr>
          </a:p>
          <a:p>
            <a:pPr lvl="1"/>
            <a:r>
              <a:rPr lang="en-US" sz="1200" dirty="0"/>
              <a:t>Decision Tree</a:t>
            </a:r>
            <a:endParaRPr lang="en-US" sz="1200" dirty="0">
              <a:ea typeface="Calibri"/>
              <a:cs typeface="Calibri"/>
            </a:endParaRPr>
          </a:p>
          <a:p>
            <a:pPr lvl="1"/>
            <a:r>
              <a:rPr lang="en-US" sz="1200" dirty="0"/>
              <a:t>KNN (k-Nearest Neighbors)</a:t>
            </a:r>
            <a:endParaRPr lang="en-US" sz="1200" dirty="0">
              <a:ea typeface="Calibri"/>
              <a:cs typeface="Calibri"/>
            </a:endParaRPr>
          </a:p>
          <a:p>
            <a:pPr lvl="1"/>
            <a:endParaRPr lang="en-US" sz="1200" dirty="0">
              <a:ea typeface="Calibri"/>
              <a:cs typeface="Calibri"/>
            </a:endParaRPr>
          </a:p>
          <a:p>
            <a:r>
              <a:rPr lang="en-US" sz="1200" dirty="0"/>
              <a:t>Hyper-parameters were evaluated using </a:t>
            </a:r>
            <a:r>
              <a:rPr lang="en-US" sz="1200" err="1"/>
              <a:t>GridSearchCV</a:t>
            </a:r>
            <a:r>
              <a:rPr lang="en-US" sz="1200" dirty="0"/>
              <a:t>() and the best was selected using the </a:t>
            </a:r>
            <a:r>
              <a:rPr lang="en-US" sz="1200" err="1"/>
              <a:t>best_params</a:t>
            </a:r>
            <a:r>
              <a:rPr lang="en-US" sz="1200" dirty="0"/>
              <a:t> method.</a:t>
            </a:r>
            <a:endParaRPr lang="en-US" sz="1200" dirty="0">
              <a:ea typeface="Calibri"/>
              <a:cs typeface="Calibri"/>
            </a:endParaRPr>
          </a:p>
          <a:p>
            <a:r>
              <a:rPr lang="en-US" sz="1200" dirty="0"/>
              <a:t>Using the best hyper-parameters, each of the four models were scored on accuracy by using the testing data set.</a:t>
            </a:r>
            <a:endParaRPr lang="en-US" sz="1200" dirty="0">
              <a:ea typeface="Calibri"/>
              <a:cs typeface="Calibri"/>
            </a:endParaRPr>
          </a:p>
          <a:p>
            <a:r>
              <a:rPr lang="en-US" sz="1200" dirty="0"/>
              <a:t>GitHub URL (Machine Learning):</a:t>
            </a:r>
            <a:endParaRPr lang="en-US" sz="1200" dirty="0">
              <a:ea typeface="Calibri"/>
              <a:cs typeface="Calibri"/>
            </a:endParaRPr>
          </a:p>
          <a:p>
            <a:endParaRPr lang="en-US" sz="1200" dirty="0">
              <a:ea typeface="Calibri"/>
              <a:cs typeface="Calibri"/>
            </a:endParaRPr>
          </a:p>
          <a:p>
            <a:pPr marL="0"/>
            <a:r>
              <a:rPr lang="en-US" sz="1200" dirty="0"/>
              <a:t> Flowchart of Machine Learning</a:t>
            </a:r>
            <a:endParaRPr lang="en-US" sz="1200" dirty="0">
              <a:ea typeface="Calibri"/>
              <a:cs typeface="Calibri"/>
            </a:endParaRPr>
          </a:p>
          <a:p>
            <a:pPr marL="0"/>
            <a:endParaRPr lang="en-US" sz="1200" dirty="0">
              <a:ea typeface="Calibri"/>
              <a:cs typeface="Calibri"/>
            </a:endParaRPr>
          </a:p>
          <a:p>
            <a:pPr marL="0"/>
            <a:r>
              <a:rPr lang="en-US" sz="1200" dirty="0"/>
              <a:t>The Pandas </a:t>
            </a:r>
            <a:r>
              <a:rPr lang="en-US" sz="1200" err="1"/>
              <a:t>DataFrame</a:t>
            </a:r>
            <a:r>
              <a:rPr lang="en-US" sz="1200" dirty="0"/>
              <a:t> was created  from the cleaned data</a:t>
            </a:r>
            <a:endParaRPr lang="en-US" sz="1200" dirty="0">
              <a:ea typeface="Calibri"/>
              <a:cs typeface="Calibri"/>
            </a:endParaRPr>
          </a:p>
          <a:p>
            <a:r>
              <a:rPr lang="en-US" sz="1200" dirty="0"/>
              <a:t>The data was split into training and</a:t>
            </a:r>
            <a:endParaRPr lang="en-US" sz="1200" dirty="0">
              <a:ea typeface="Calibri"/>
              <a:cs typeface="Calibri"/>
            </a:endParaRPr>
          </a:p>
          <a:p>
            <a:pPr marL="0"/>
            <a:r>
              <a:rPr lang="en-US" sz="1200" dirty="0"/>
              <a:t>testing sets</a:t>
            </a:r>
            <a:endParaRPr lang="en-US" sz="1200" dirty="0">
              <a:ea typeface="Calibri"/>
              <a:cs typeface="Calibri"/>
            </a:endParaRPr>
          </a:p>
          <a:p>
            <a:r>
              <a:rPr lang="en-US" sz="1200" dirty="0"/>
              <a:t>Each of the four models were trained</a:t>
            </a:r>
            <a:endParaRPr lang="en-US" sz="1200" dirty="0">
              <a:ea typeface="Calibri"/>
              <a:cs typeface="Calibri"/>
            </a:endParaRPr>
          </a:p>
          <a:p>
            <a:pPr marL="0"/>
            <a:r>
              <a:rPr lang="en-US" sz="1200" dirty="0"/>
              <a:t>on the training data set</a:t>
            </a:r>
            <a:endParaRPr lang="en-US" sz="1200" dirty="0">
              <a:ea typeface="Calibri"/>
              <a:cs typeface="Calibri"/>
            </a:endParaRPr>
          </a:p>
          <a:p>
            <a:r>
              <a:rPr lang="en-US" sz="1200" dirty="0"/>
              <a:t>Each of the four models were</a:t>
            </a:r>
            <a:endParaRPr lang="en-US" sz="1200" dirty="0">
              <a:ea typeface="Calibri"/>
              <a:cs typeface="Calibri"/>
            </a:endParaRPr>
          </a:p>
          <a:p>
            <a:pPr marL="0"/>
            <a:r>
              <a:rPr lang="en-US" sz="1200" dirty="0"/>
              <a:t>evaluated on the testing data set</a:t>
            </a:r>
            <a:endParaRPr lang="en-US" sz="1200" dirty="0">
              <a:ea typeface="Calibri"/>
              <a:cs typeface="Calibri"/>
            </a:endParaRPr>
          </a:p>
          <a:p>
            <a:pPr marL="0"/>
            <a:r>
              <a:rPr lang="en-US" sz="1200" dirty="0"/>
              <a:t>Models were compared based on   accuracy scores</a:t>
            </a:r>
            <a:endParaRPr lang="en-US" sz="1200" dirty="0">
              <a:ea typeface="Calibri"/>
              <a:cs typeface="Calibri"/>
            </a:endParaRPr>
          </a:p>
          <a:p>
            <a:pPr marL="0"/>
            <a:endParaRPr lang="en-US" sz="100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15</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466722" y="642884"/>
            <a:ext cx="2472984" cy="32642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20B0604020202020204" pitchFamily="34" charset="0"/>
              <a:buChar char="v"/>
            </a:pPr>
            <a:r>
              <a:rPr lang="en-US" sz="2000" dirty="0">
                <a:solidFill>
                  <a:schemeClr val="tx1"/>
                </a:solidFill>
                <a:latin typeface="+mn-lt"/>
              </a:rPr>
              <a:t>Insights Drawn from EDA (Exploratory Data Analysis)</a:t>
            </a:r>
            <a:endParaRPr lang="en-US" sz="2000">
              <a:solidFill>
                <a:schemeClr val="tx1"/>
              </a:solidFill>
            </a:endParaRPr>
          </a:p>
          <a:p>
            <a:pPr lvl="1">
              <a:buFont typeface="Wingdings" panose="020B0604020202020204" pitchFamily="34" charset="0"/>
              <a:buChar char="v"/>
            </a:pPr>
            <a:r>
              <a:rPr lang="en-US" sz="2000" dirty="0">
                <a:solidFill>
                  <a:schemeClr val="tx1"/>
                </a:solidFill>
                <a:latin typeface="+mn-lt"/>
              </a:rPr>
              <a:t>Exploratory Data Analysis – Data Visualizations</a:t>
            </a:r>
            <a:endParaRPr lang="en-US" sz="2000" dirty="0">
              <a:solidFill>
                <a:schemeClr val="tx1"/>
              </a:solidFill>
              <a:latin typeface="+mn-lt"/>
              <a:ea typeface="Calibri" panose="020F0502020204030204"/>
              <a:cs typeface="Calibri" panose="020F0502020204030204"/>
            </a:endParaRPr>
          </a:p>
          <a:p>
            <a:pPr lvl="1">
              <a:buFont typeface="Wingdings" panose="020B0604020202020204" pitchFamily="34" charset="0"/>
              <a:buChar char="v"/>
            </a:pPr>
            <a:r>
              <a:rPr lang="en-US" sz="2000" dirty="0">
                <a:solidFill>
                  <a:schemeClr val="tx1"/>
                </a:solidFill>
                <a:latin typeface="+mn-lt"/>
              </a:rPr>
              <a:t>Exploratory Data Analysis – SQL Queries</a:t>
            </a:r>
            <a:endParaRPr lang="en-US" sz="2000">
              <a:solidFill>
                <a:schemeClr val="tx1"/>
              </a:solidFill>
              <a:latin typeface="+mn-lt"/>
              <a:ea typeface="Calibri" panose="020F0502020204030204"/>
              <a:cs typeface="Calibri" panose="020F0502020204030204"/>
            </a:endParaRPr>
          </a:p>
          <a:p>
            <a:pPr lvl="1">
              <a:buFont typeface="Wingdings" panose="020B0604020202020204" pitchFamily="34" charset="0"/>
              <a:buChar char="v"/>
            </a:pPr>
            <a:endParaRPr lang="en-US" sz="2000" dirty="0">
              <a:solidFill>
                <a:schemeClr val="tx1"/>
              </a:solidFill>
              <a:latin typeface="+mn-lt"/>
            </a:endParaRPr>
          </a:p>
          <a:p>
            <a:pPr>
              <a:buFont typeface="Wingdings" panose="020B0604020202020204" pitchFamily="34" charset="0"/>
              <a:buChar char="v"/>
            </a:pPr>
            <a:r>
              <a:rPr lang="en-US" sz="2000" dirty="0">
                <a:solidFill>
                  <a:schemeClr val="tx1"/>
                </a:solidFill>
                <a:latin typeface="+mn-lt"/>
              </a:rPr>
              <a:t>Launch Sites Proximities Analysis</a:t>
            </a:r>
            <a:endParaRPr lang="en-US" sz="2000">
              <a:solidFill>
                <a:schemeClr val="tx1"/>
              </a:solidFill>
              <a:latin typeface="+mn-lt"/>
              <a:ea typeface="Calibri" panose="020F0502020204030204"/>
              <a:cs typeface="Calibri" panose="020F0502020204030204"/>
            </a:endParaRPr>
          </a:p>
          <a:p>
            <a:pPr lvl="1">
              <a:buFont typeface="Wingdings" panose="020B0604020202020204" pitchFamily="34" charset="0"/>
              <a:buChar char="v"/>
            </a:pPr>
            <a:r>
              <a:rPr lang="en-US" sz="2000" dirty="0">
                <a:solidFill>
                  <a:schemeClr val="tx1"/>
                </a:solidFill>
                <a:latin typeface="+mn-lt"/>
              </a:rPr>
              <a:t>Interactive Folium Maps (Screenshots)</a:t>
            </a:r>
            <a:endParaRPr lang="en-US" sz="2000">
              <a:solidFill>
                <a:schemeClr val="tx1"/>
              </a:solidFill>
              <a:latin typeface="+mn-lt"/>
              <a:ea typeface="Calibri" panose="020F0502020204030204"/>
              <a:cs typeface="Calibri" panose="020F0502020204030204"/>
            </a:endParaRPr>
          </a:p>
          <a:p>
            <a:pPr lvl="1">
              <a:buFont typeface="Wingdings" panose="020B0604020202020204" pitchFamily="34" charset="0"/>
              <a:buChar char="v"/>
            </a:pPr>
            <a:endParaRPr lang="en-US" sz="2000" dirty="0">
              <a:solidFill>
                <a:schemeClr val="tx1"/>
              </a:solidFill>
              <a:latin typeface="+mn-lt"/>
            </a:endParaRPr>
          </a:p>
          <a:p>
            <a:pPr>
              <a:buFont typeface="Wingdings" panose="020B0604020202020204" pitchFamily="34" charset="0"/>
              <a:buChar char="v"/>
            </a:pPr>
            <a:r>
              <a:rPr lang="en-US" sz="2000" dirty="0">
                <a:solidFill>
                  <a:schemeClr val="tx1"/>
                </a:solidFill>
                <a:latin typeface="+mn-lt"/>
              </a:rPr>
              <a:t>Build a Dashboard with </a:t>
            </a:r>
            <a:r>
              <a:rPr lang="en-US" sz="2000" err="1">
                <a:solidFill>
                  <a:schemeClr val="tx1"/>
                </a:solidFill>
                <a:latin typeface="+mn-lt"/>
              </a:rPr>
              <a:t>Plotly</a:t>
            </a:r>
            <a:r>
              <a:rPr lang="en-US" sz="2000" dirty="0">
                <a:solidFill>
                  <a:schemeClr val="tx1"/>
                </a:solidFill>
                <a:latin typeface="+mn-lt"/>
              </a:rPr>
              <a:t> Dash</a:t>
            </a:r>
            <a:endParaRPr lang="en-US" sz="2000">
              <a:solidFill>
                <a:schemeClr val="tx1"/>
              </a:solidFill>
              <a:latin typeface="+mn-lt"/>
              <a:ea typeface="Calibri" panose="020F0502020204030204"/>
              <a:cs typeface="Calibri" panose="020F0502020204030204"/>
            </a:endParaRPr>
          </a:p>
          <a:p>
            <a:pPr lvl="1">
              <a:buFont typeface="Wingdings" panose="020B0604020202020204" pitchFamily="34" charset="0"/>
              <a:buChar char="v"/>
            </a:pPr>
            <a:r>
              <a:rPr lang="en-US" sz="2000" dirty="0">
                <a:solidFill>
                  <a:schemeClr val="tx1"/>
                </a:solidFill>
                <a:latin typeface="+mn-lt"/>
              </a:rPr>
              <a:t>Interactive </a:t>
            </a:r>
            <a:r>
              <a:rPr lang="en-US" sz="2000" err="1">
                <a:solidFill>
                  <a:schemeClr val="tx1"/>
                </a:solidFill>
                <a:latin typeface="+mn-lt"/>
              </a:rPr>
              <a:t>Plotly</a:t>
            </a:r>
            <a:r>
              <a:rPr lang="en-US" sz="2000" dirty="0">
                <a:solidFill>
                  <a:schemeClr val="tx1"/>
                </a:solidFill>
                <a:latin typeface="+mn-lt"/>
              </a:rPr>
              <a:t> Dash Dashboard (Screenshots)</a:t>
            </a:r>
            <a:endParaRPr lang="en-US" sz="2000">
              <a:solidFill>
                <a:schemeClr val="tx1"/>
              </a:solidFill>
              <a:latin typeface="+mn-lt"/>
              <a:ea typeface="Calibri" panose="020F0502020204030204"/>
              <a:cs typeface="Calibri" panose="020F0502020204030204"/>
            </a:endParaRPr>
          </a:p>
          <a:p>
            <a:pPr lvl="1">
              <a:buFont typeface="Wingdings" panose="020B0604020202020204" pitchFamily="34" charset="0"/>
              <a:buChar char="v"/>
            </a:pPr>
            <a:endParaRPr lang="en-US" sz="2000" dirty="0">
              <a:solidFill>
                <a:schemeClr val="tx1"/>
              </a:solidFill>
              <a:latin typeface="+mn-lt"/>
            </a:endParaRPr>
          </a:p>
          <a:p>
            <a:pPr>
              <a:buFont typeface="Wingdings" panose="020B0604020202020204" pitchFamily="34" charset="0"/>
              <a:buChar char="v"/>
            </a:pPr>
            <a:r>
              <a:rPr lang="en-US" sz="2000" dirty="0">
                <a:solidFill>
                  <a:schemeClr val="tx1"/>
                </a:solidFill>
                <a:latin typeface="+mn-lt"/>
              </a:rPr>
              <a:t>Predictive Analysis (Classification)</a:t>
            </a:r>
            <a:endParaRPr lang="en-US" sz="2000">
              <a:solidFill>
                <a:schemeClr val="tx1"/>
              </a:solidFill>
              <a:latin typeface="+mn-lt"/>
              <a:ea typeface="Calibri" panose="020F0502020204030204"/>
              <a:cs typeface="Calibri" panose="020F0502020204030204"/>
            </a:endParaRPr>
          </a:p>
          <a:p>
            <a:pPr lvl="1">
              <a:spcBef>
                <a:spcPts val="1400"/>
              </a:spcBef>
              <a:buFont typeface="Wingdings" panose="020B0604020202020204" pitchFamily="34" charset="0"/>
              <a:buChar char="v"/>
            </a:pPr>
            <a:r>
              <a:rPr lang="en-US" sz="2000" dirty="0">
                <a:solidFill>
                  <a:schemeClr val="tx1"/>
                </a:solidFill>
                <a:latin typeface="+mn-lt"/>
              </a:rPr>
              <a:t>Predictive Analysis (Classification) – Machine Learning</a:t>
            </a:r>
            <a:endParaRPr lang="en-US" sz="2000" dirty="0">
              <a:solidFill>
                <a:schemeClr val="tx1"/>
              </a:solidFill>
              <a:latin typeface="+mn-lt"/>
              <a:ea typeface="Calibri" panose="020F0502020204030204"/>
              <a:cs typeface="Calibri" panose="020F0502020204030204"/>
            </a:endParaRPr>
          </a:p>
          <a:p>
            <a:pPr lvl="1">
              <a:buFont typeface="Wingdings" panose="020B0604020202020204" pitchFamily="34" charset="0"/>
              <a:buChar char="v"/>
            </a:pPr>
            <a:endParaRPr lang="en-US" sz="2000">
              <a:solidFill>
                <a:schemeClr val="tx1"/>
              </a:solidFill>
              <a:latin typeface="+mn-lt"/>
              <a:ea typeface="Calibri" panose="020F0502020204030204"/>
              <a:cs typeface="Calibri" panose="020F0502020204030204"/>
            </a:endParaRPr>
          </a:p>
          <a:p>
            <a:pPr marL="571500" lvl="1" indent="-342900">
              <a:buFont typeface="Wingdings" panose="020B0604020202020204" pitchFamily="34" charset="0"/>
              <a:buChar char="v"/>
            </a:pPr>
            <a:endParaRPr lang="en-US" sz="2000">
              <a:solidFill>
                <a:schemeClr val="tx1"/>
              </a:solidFill>
              <a:latin typeface="+mn-lt"/>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912281" y="502021"/>
            <a:ext cx="9912412" cy="141885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Flight Number vs. Launch Site</a:t>
            </a:r>
            <a:endParaRPr lang="en-US" sz="4400" kern="1200" dirty="0">
              <a:solidFill>
                <a:schemeClr val="tx1"/>
              </a:solidFill>
              <a:latin typeface="+mj-lt"/>
              <a:ea typeface="Calibri Light"/>
              <a:cs typeface="Calibri Ligh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12280" y="2418409"/>
            <a:ext cx="3670737" cy="3566416"/>
          </a:xfrm>
          <a:prstGeom prst="rect">
            <a:avLst/>
          </a:prstGeom>
        </p:spPr>
        <p:txBody>
          <a:bodyPr vert="horz" lIns="91440" tIns="45720" rIns="91440" bIns="45720" rtlCol="0" anchor="t">
            <a:normAutofit/>
          </a:bodyPr>
          <a:lstStyle/>
          <a:p>
            <a:r>
              <a:rPr lang="en-US" sz="2000" dirty="0">
                <a:ea typeface="+mn-lt"/>
                <a:cs typeface="+mn-lt"/>
              </a:rPr>
              <a:t>Success rate varied</a:t>
            </a:r>
            <a:endParaRPr lang="en-US" dirty="0"/>
          </a:p>
          <a:p>
            <a:r>
              <a:rPr lang="en-US" sz="2000" dirty="0">
                <a:ea typeface="+mn-lt"/>
                <a:cs typeface="+mn-lt"/>
              </a:rPr>
              <a:t>noticeably with launch site.</a:t>
            </a:r>
            <a:endParaRPr lang="en-US" dirty="0">
              <a:ea typeface="+mn-lt"/>
              <a:cs typeface="+mn-lt"/>
            </a:endParaRPr>
          </a:p>
          <a:p>
            <a:pPr>
              <a:spcBef>
                <a:spcPts val="1400"/>
              </a:spcBef>
            </a:pPr>
            <a:r>
              <a:rPr lang="en-US" sz="2000" dirty="0">
                <a:ea typeface="+mn-lt"/>
                <a:cs typeface="+mn-lt"/>
              </a:rPr>
              <a:t>Successful Falcon 9 first stage landings appear to become more prevalent as the flight number increases</a:t>
            </a:r>
            <a:endParaRPr lang="en-US" dirty="0"/>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18</a:t>
            </a:fld>
            <a:endParaRPr lang="en-US" sz="1100">
              <a:solidFill>
                <a:srgbClr val="FFFFFF"/>
              </a:solidFill>
              <a:latin typeface="+mn-lt"/>
            </a:endParaRPr>
          </a:p>
        </p:txBody>
      </p:sp>
      <p:pic>
        <p:nvPicPr>
          <p:cNvPr id="2" name="Picture 1">
            <a:extLst>
              <a:ext uri="{FF2B5EF4-FFF2-40B4-BE49-F238E27FC236}">
                <a16:creationId xmlns:a16="http://schemas.microsoft.com/office/drawing/2014/main" id="{8DAFD976-4CBC-64E3-7FD6-8ECE400E4DAB}"/>
              </a:ext>
            </a:extLst>
          </p:cNvPr>
          <p:cNvPicPr>
            <a:picLocks noChangeAspect="1"/>
          </p:cNvPicPr>
          <p:nvPr/>
        </p:nvPicPr>
        <p:blipFill>
          <a:blip r:embed="rId2"/>
          <a:srcRect l="36326" t="20186" r="-236" b="-232"/>
          <a:stretch>
            <a:fillRect/>
          </a:stretch>
        </p:blipFill>
        <p:spPr>
          <a:xfrm>
            <a:off x="4406993" y="2110551"/>
            <a:ext cx="6860374" cy="3864683"/>
          </a:xfrm>
          <a:prstGeom prst="rect">
            <a:avLst/>
          </a:prstGeom>
        </p:spPr>
      </p:pic>
      <p:sp>
        <p:nvSpPr>
          <p:cNvPr id="6" name="TextBox 5">
            <a:extLst>
              <a:ext uri="{FF2B5EF4-FFF2-40B4-BE49-F238E27FC236}">
                <a16:creationId xmlns:a16="http://schemas.microsoft.com/office/drawing/2014/main" id="{CE288D19-2C2E-03F4-EADF-1AB76EDC48D5}"/>
              </a:ext>
            </a:extLst>
          </p:cNvPr>
          <p:cNvSpPr txBox="1"/>
          <p:nvPr/>
        </p:nvSpPr>
        <p:spPr>
          <a:xfrm>
            <a:off x="1149724" y="5329517"/>
            <a:ext cx="101278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Falcon 9 first stage failed landings are indicated by the ‘0’ Class (● red markers) and successful landings by the ‘1’ Class (● green markers).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3735" y="125353"/>
            <a:ext cx="3978952" cy="30282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vs. Launch Site</a:t>
            </a: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
        <p:nvSpPr>
          <p:cNvPr id="6" name="TextBox 5">
            <a:extLst>
              <a:ext uri="{FF2B5EF4-FFF2-40B4-BE49-F238E27FC236}">
                <a16:creationId xmlns:a16="http://schemas.microsoft.com/office/drawing/2014/main" id="{DA5A05A0-F859-F751-5656-A0B874E77803}"/>
              </a:ext>
            </a:extLst>
          </p:cNvPr>
          <p:cNvSpPr txBox="1"/>
          <p:nvPr/>
        </p:nvSpPr>
        <p:spPr>
          <a:xfrm>
            <a:off x="757519" y="3312461"/>
            <a:ext cx="164502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t>Falcon 9 first stage failed landings are indicated by the ‘0’ Class (● red markers) and successful landings by the ‘1’ Class (● green markers).</a:t>
            </a:r>
          </a:p>
        </p:txBody>
      </p:sp>
      <p:graphicFrame>
        <p:nvGraphicFramePr>
          <p:cNvPr id="8" name="Content Placeholder 2">
            <a:extLst>
              <a:ext uri="{FF2B5EF4-FFF2-40B4-BE49-F238E27FC236}">
                <a16:creationId xmlns:a16="http://schemas.microsoft.com/office/drawing/2014/main" id="{18D07C1A-6E1C-D3C4-E21F-CA1450D8DF67}"/>
              </a:ext>
            </a:extLst>
          </p:cNvPr>
          <p:cNvGraphicFramePr/>
          <p:nvPr>
            <p:extLst>
              <p:ext uri="{D42A27DB-BD31-4B8C-83A1-F6EECF244321}">
                <p14:modId xmlns:p14="http://schemas.microsoft.com/office/powerpoint/2010/main" val="368485271"/>
              </p:ext>
            </p:extLst>
          </p:nvPr>
        </p:nvGraphicFramePr>
        <p:xfrm>
          <a:off x="3549841" y="271028"/>
          <a:ext cx="8839129" cy="28915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 name="Picture 39">
            <a:extLst>
              <a:ext uri="{FF2B5EF4-FFF2-40B4-BE49-F238E27FC236}">
                <a16:creationId xmlns:a16="http://schemas.microsoft.com/office/drawing/2014/main" id="{36E4678A-4003-7E7F-EF9B-A330212F43BB}"/>
              </a:ext>
            </a:extLst>
          </p:cNvPr>
          <p:cNvPicPr>
            <a:picLocks noChangeAspect="1"/>
          </p:cNvPicPr>
          <p:nvPr/>
        </p:nvPicPr>
        <p:blipFill>
          <a:blip r:embed="rId7"/>
          <a:srcRect l="36398" t="16830" r="96" b="8627"/>
          <a:stretch>
            <a:fillRect/>
          </a:stretch>
        </p:blipFill>
        <p:spPr>
          <a:xfrm>
            <a:off x="4345365" y="3294729"/>
            <a:ext cx="7848946" cy="498002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83564" y="348865"/>
            <a:ext cx="9718111" cy="1576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 / Indice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43" name="Content Placeholder 2">
            <a:extLst>
              <a:ext uri="{FF2B5EF4-FFF2-40B4-BE49-F238E27FC236}">
                <a16:creationId xmlns:a16="http://schemas.microsoft.com/office/drawing/2014/main" id="{01B03AB0-CABD-E1CD-4AFC-CA68DDBBBCA3}"/>
              </a:ext>
            </a:extLst>
          </p:cNvPr>
          <p:cNvGraphicFramePr/>
          <p:nvPr>
            <p:extLst>
              <p:ext uri="{D42A27DB-BD31-4B8C-83A1-F6EECF244321}">
                <p14:modId xmlns:p14="http://schemas.microsoft.com/office/powerpoint/2010/main" val="439329574"/>
              </p:ext>
            </p:extLst>
          </p:nvPr>
        </p:nvGraphicFramePr>
        <p:xfrm>
          <a:off x="632850" y="1932420"/>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396809" y="8961"/>
            <a:ext cx="7598509" cy="118352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Success Rate vs. Orbit Type</a:t>
            </a:r>
            <a:endParaRPr lang="en-US" sz="4400" kern="1200" dirty="0">
              <a:solidFill>
                <a:schemeClr val="tx1"/>
              </a:solidFill>
              <a:latin typeface="+mj-lt"/>
              <a:ea typeface="Calibri Light"/>
              <a:cs typeface="Calibri Ligh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94130" y="1397365"/>
            <a:ext cx="6626276" cy="2033495"/>
          </a:xfrm>
          <a:prstGeom prst="rect">
            <a:avLst/>
          </a:prstGeom>
        </p:spPr>
        <p:txBody>
          <a:bodyPr vert="horz" lIns="91440" tIns="45720" rIns="91440" bIns="45720" rtlCol="0" anchor="t">
            <a:normAutofit/>
          </a:bodyPr>
          <a:lstStyle/>
          <a:p>
            <a:r>
              <a:rPr lang="en-US" sz="2000" dirty="0">
                <a:ea typeface="+mn-lt"/>
                <a:cs typeface="+mn-lt"/>
              </a:rPr>
              <a:t>ES-L1, SSO, HEO and GEO</a:t>
            </a:r>
            <a:endParaRPr lang="en-US" dirty="0"/>
          </a:p>
          <a:p>
            <a:r>
              <a:rPr lang="en-US" sz="2000" dirty="0">
                <a:ea typeface="+mn-lt"/>
                <a:cs typeface="+mn-lt"/>
              </a:rPr>
              <a:t>orbits have no failed first</a:t>
            </a:r>
            <a:endParaRPr lang="en-US" dirty="0"/>
          </a:p>
          <a:p>
            <a:r>
              <a:rPr lang="en-US" sz="2000" dirty="0">
                <a:ea typeface="+mn-lt"/>
                <a:cs typeface="+mn-lt"/>
              </a:rPr>
              <a:t>stage landings.</a:t>
            </a:r>
            <a:endParaRPr lang="en-US" dirty="0"/>
          </a:p>
          <a:p>
            <a:pPr>
              <a:spcBef>
                <a:spcPts val="1400"/>
              </a:spcBef>
            </a:pPr>
            <a:r>
              <a:rPr lang="en-US" sz="2000" dirty="0">
                <a:ea typeface="+mn-lt"/>
                <a:cs typeface="+mn-lt"/>
              </a:rPr>
              <a:t>SO orbits have no successful first stage landings.</a:t>
            </a:r>
            <a:endParaRPr lang="en-US" dirty="0"/>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20</a:t>
            </a:fld>
            <a:endParaRPr lang="en-US" sz="1100">
              <a:solidFill>
                <a:srgbClr val="FFFFFF"/>
              </a:solidFill>
              <a:latin typeface="+mn-lt"/>
            </a:endParaRPr>
          </a:p>
        </p:txBody>
      </p:sp>
      <p:pic>
        <p:nvPicPr>
          <p:cNvPr id="6" name="Picture 5">
            <a:extLst>
              <a:ext uri="{FF2B5EF4-FFF2-40B4-BE49-F238E27FC236}">
                <a16:creationId xmlns:a16="http://schemas.microsoft.com/office/drawing/2014/main" id="{DFFE51AC-8B71-D097-CAD6-8EDA3648B2D9}"/>
              </a:ext>
            </a:extLst>
          </p:cNvPr>
          <p:cNvPicPr>
            <a:picLocks noChangeAspect="1"/>
          </p:cNvPicPr>
          <p:nvPr/>
        </p:nvPicPr>
        <p:blipFill>
          <a:blip r:embed="rId2"/>
          <a:srcRect l="39024" t="13227" r="-642" b="23404"/>
          <a:stretch>
            <a:fillRect/>
          </a:stretch>
        </p:blipFill>
        <p:spPr>
          <a:xfrm>
            <a:off x="3080" y="3200588"/>
            <a:ext cx="8205824" cy="391706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350818" y="145215"/>
            <a:ext cx="7832817" cy="2744577"/>
          </a:xfrm>
          <a:prstGeom prst="rect">
            <a:avLst/>
          </a:prstGeom>
        </p:spPr>
        <p:txBody>
          <a:bodyPr vert="horz" lIns="91440" tIns="45720" rIns="91440" bIns="45720" rtlCol="0" anchor="ctr">
            <a:normAutofit/>
          </a:bodyPr>
          <a:lstStyle/>
          <a:p>
            <a:pPr>
              <a:spcBef>
                <a:spcPts val="1400"/>
              </a:spcBef>
            </a:pPr>
            <a:r>
              <a:rPr lang="en-US" sz="2000"/>
              <a:t>There is a positive correlation between flight number and success rate. (I.e. Larger flight numbers were associated with higher success rates.)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21</a:t>
            </a:fld>
            <a:endParaRPr lang="en-US" sz="1100">
              <a:solidFill>
                <a:schemeClr val="tx1">
                  <a:lumMod val="50000"/>
                  <a:lumOff val="50000"/>
                </a:schemeClr>
              </a:solidFill>
              <a:latin typeface="+mn-lt"/>
            </a:endParaRPr>
          </a:p>
        </p:txBody>
      </p:sp>
      <p:pic>
        <p:nvPicPr>
          <p:cNvPr id="2" name="Picture 1">
            <a:extLst>
              <a:ext uri="{FF2B5EF4-FFF2-40B4-BE49-F238E27FC236}">
                <a16:creationId xmlns:a16="http://schemas.microsoft.com/office/drawing/2014/main" id="{18CD9630-901D-4C38-9675-25BFAABB32E2}"/>
              </a:ext>
            </a:extLst>
          </p:cNvPr>
          <p:cNvPicPr>
            <a:picLocks noChangeAspect="1"/>
          </p:cNvPicPr>
          <p:nvPr/>
        </p:nvPicPr>
        <p:blipFill>
          <a:blip r:embed="rId2"/>
          <a:srcRect l="32221" t="19322" r="-257" b="-3535"/>
          <a:stretch>
            <a:fillRect/>
          </a:stretch>
        </p:blipFill>
        <p:spPr>
          <a:xfrm>
            <a:off x="3073493" y="2485868"/>
            <a:ext cx="8844846" cy="592923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136397" y="502020"/>
            <a:ext cx="5323715" cy="1642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Payload vs. Orbit Type</a:t>
            </a:r>
            <a:endParaRPr lang="en-US" sz="4400" kern="1200" dirty="0">
              <a:solidFill>
                <a:schemeClr val="tx1"/>
              </a:solidFill>
              <a:latin typeface="+mj-lt"/>
              <a:ea typeface="Calibri Light"/>
              <a:cs typeface="Calibri Ligh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07042" y="2394689"/>
            <a:ext cx="4508365" cy="3546288"/>
          </a:xfrm>
          <a:prstGeom prst="rect">
            <a:avLst/>
          </a:prstGeom>
        </p:spPr>
        <p:txBody>
          <a:bodyPr vert="horz" lIns="91440" tIns="45720" rIns="91440" bIns="45720" rtlCol="0" anchor="t">
            <a:normAutofit/>
          </a:bodyPr>
          <a:lstStyle/>
          <a:p>
            <a:r>
              <a:rPr lang="en-US" sz="2000"/>
              <a:t>Some orbit types showed higher success rates than others.</a:t>
            </a:r>
          </a:p>
          <a:p>
            <a:pPr>
              <a:spcBef>
                <a:spcPts val="1400"/>
              </a:spcBef>
            </a:pPr>
            <a:r>
              <a:rPr lang="en-US" sz="2000"/>
              <a:t>Success rate appeared to have no obvious correlation with payload mass.</a:t>
            </a:r>
          </a:p>
        </p:txBody>
      </p:sp>
      <p:sp>
        <p:nvSpPr>
          <p:cNvPr id="27" name="Rectangle 26">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0A6FCC6B-B838-DBB6-95C1-E3B252233CF8}"/>
              </a:ext>
            </a:extLst>
          </p:cNvPr>
          <p:cNvPicPr>
            <a:picLocks noChangeAspect="1"/>
          </p:cNvPicPr>
          <p:nvPr/>
        </p:nvPicPr>
        <p:blipFill>
          <a:blip r:embed="rId2"/>
          <a:srcRect l="38597" t="17926" r="-326" b="27586"/>
          <a:stretch>
            <a:fillRect/>
          </a:stretch>
        </p:blipFill>
        <p:spPr>
          <a:xfrm>
            <a:off x="5014086" y="2394578"/>
            <a:ext cx="6714263" cy="397211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22</a:t>
            </a:fld>
            <a:endParaRPr lang="en-US" sz="1100">
              <a:solidFill>
                <a:srgbClr val="FFFFFF"/>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032638" y="593451"/>
            <a:ext cx="2364157" cy="5602076"/>
          </a:xfrm>
          <a:prstGeom prst="rect">
            <a:avLst/>
          </a:prstGeom>
        </p:spPr>
        <p:txBody>
          <a:bodyPr vert="horz" lIns="91440" tIns="45720" rIns="91440" bIns="45720" rtlCol="0" anchor="ctr">
            <a:normAutofit/>
          </a:bodyPr>
          <a:lstStyle/>
          <a:p>
            <a:pPr>
              <a:spcBef>
                <a:spcPts val="1400"/>
              </a:spcBef>
            </a:pPr>
            <a:r>
              <a:rPr lang="en-US" sz="2000"/>
              <a:t>The success rate of the Falcon 9 first stage landings has increased significantly over the selected interval of years.</a:t>
            </a:r>
          </a:p>
        </p:txBody>
      </p:sp>
      <p:pic>
        <p:nvPicPr>
          <p:cNvPr id="2" name="Picture 1">
            <a:extLst>
              <a:ext uri="{FF2B5EF4-FFF2-40B4-BE49-F238E27FC236}">
                <a16:creationId xmlns:a16="http://schemas.microsoft.com/office/drawing/2014/main" id="{62A75BDD-DC91-6FB6-4DE2-7705F5947954}"/>
              </a:ext>
            </a:extLst>
          </p:cNvPr>
          <p:cNvPicPr>
            <a:picLocks noChangeAspect="1"/>
          </p:cNvPicPr>
          <p:nvPr/>
        </p:nvPicPr>
        <p:blipFill>
          <a:blip r:embed="rId2"/>
          <a:srcRect l="38945" t="18162" r="-126" b="11266"/>
          <a:stretch>
            <a:fillRect/>
          </a:stretch>
        </p:blipFill>
        <p:spPr>
          <a:xfrm>
            <a:off x="6406209" y="1712280"/>
            <a:ext cx="5307864" cy="363581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81727" y="649480"/>
            <a:ext cx="3025303" cy="5546047"/>
          </a:xfrm>
          <a:prstGeom prst="rect">
            <a:avLst/>
          </a:prstGeom>
        </p:spPr>
        <p:txBody>
          <a:bodyPr vert="horz" lIns="91440" tIns="45720" rIns="91440" bIns="45720" rtlCol="0" anchor="ctr">
            <a:normAutofit/>
          </a:bodyPr>
          <a:lstStyle/>
          <a:p>
            <a:r>
              <a:rPr lang="en-US" sz="2000" b="1" u="sng" dirty="0"/>
              <a:t>Question</a:t>
            </a:r>
            <a:r>
              <a:rPr lang="en-US" sz="2000" dirty="0"/>
              <a:t>: What are the names of the unique launch sites?</a:t>
            </a:r>
          </a:p>
          <a:p>
            <a:r>
              <a:rPr lang="en-US" sz="2000" b="1" u="sng" dirty="0"/>
              <a:t>Query</a:t>
            </a:r>
            <a:r>
              <a:rPr lang="en-US" sz="2000" dirty="0"/>
              <a:t>:    SELECT DISTINCT `LAUNCH_SITE` FROM `SPACEXDATASET`;</a:t>
            </a:r>
            <a:endParaRPr lang="en-US" sz="2000" dirty="0">
              <a:ea typeface="Calibri"/>
              <a:cs typeface="Calibri"/>
            </a:endParaRPr>
          </a:p>
          <a:p>
            <a:pPr>
              <a:spcBef>
                <a:spcPts val="1400"/>
              </a:spcBef>
            </a:pPr>
            <a:endParaRPr lang="en-US" sz="2000" b="1" dirty="0">
              <a:ea typeface="Calibri"/>
              <a:cs typeface="Calibri"/>
            </a:endParaRPr>
          </a:p>
          <a:p>
            <a:pPr>
              <a:spcBef>
                <a:spcPts val="1400"/>
              </a:spcBef>
            </a:pPr>
            <a:r>
              <a:rPr lang="en-US" sz="2000" b="1" u="sng" dirty="0"/>
              <a:t>Result</a:t>
            </a:r>
            <a:r>
              <a:rPr lang="en-US" sz="2000" dirty="0"/>
              <a:t>:   CCAFS LC-40,CCAFS SLC-40, KSC LC-39A, VAFB SLC-4E.</a:t>
            </a:r>
            <a:endParaRPr lang="en-US" sz="1600" dirty="0">
              <a:ea typeface="Calibri"/>
              <a:cs typeface="Calibri"/>
            </a:endParaRPr>
          </a:p>
          <a:p>
            <a:pPr>
              <a:spcBef>
                <a:spcPts val="1400"/>
              </a:spcBef>
            </a:pPr>
            <a:endParaRPr lang="en-US" sz="2000"/>
          </a:p>
          <a:p>
            <a:pPr>
              <a:spcBef>
                <a:spcPts val="1400"/>
              </a:spcBef>
            </a:pPr>
            <a:r>
              <a:rPr lang="en-US" sz="2000" b="1" u="sng" dirty="0"/>
              <a:t>Explanation</a:t>
            </a:r>
            <a:r>
              <a:rPr lang="en-US" sz="2000" dirty="0"/>
              <a:t>: There are four unique launch sites.</a:t>
            </a:r>
            <a:endParaRPr lang="en-US" sz="2000" dirty="0">
              <a:ea typeface="Calibri"/>
              <a:cs typeface="Calibri"/>
            </a:endParaRPr>
          </a:p>
        </p:txBody>
      </p:sp>
      <p:pic>
        <p:nvPicPr>
          <p:cNvPr id="2" name="Picture 1">
            <a:extLst>
              <a:ext uri="{FF2B5EF4-FFF2-40B4-BE49-F238E27FC236}">
                <a16:creationId xmlns:a16="http://schemas.microsoft.com/office/drawing/2014/main" id="{A157C8DA-6772-B73A-FD91-B198D5DFD3CA}"/>
              </a:ext>
            </a:extLst>
          </p:cNvPr>
          <p:cNvPicPr>
            <a:picLocks noChangeAspect="1"/>
          </p:cNvPicPr>
          <p:nvPr/>
        </p:nvPicPr>
        <p:blipFill>
          <a:blip r:embed="rId2"/>
          <a:stretch>
            <a:fillRect/>
          </a:stretch>
        </p:blipFill>
        <p:spPr>
          <a:xfrm>
            <a:off x="8109502" y="784648"/>
            <a:ext cx="3615776" cy="530058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24</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Launch Site Names Begin with 'CCA'</a:t>
            </a:r>
            <a:endParaRPr lang="en-US" sz="4400" kern="1200" dirty="0">
              <a:solidFill>
                <a:schemeClr val="tx1"/>
              </a:solidFill>
              <a:latin typeface="+mj-lt"/>
              <a:ea typeface="Calibri Light"/>
              <a:cs typeface="Calibri Ligh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283938"/>
            <a:ext cx="5934514" cy="3657039"/>
          </a:xfrm>
          <a:prstGeom prst="rect">
            <a:avLst/>
          </a:prstGeom>
        </p:spPr>
        <p:txBody>
          <a:bodyPr vert="horz" lIns="91440" tIns="45720" rIns="91440" bIns="45720" rtlCol="0" anchor="t">
            <a:normAutofit/>
          </a:bodyPr>
          <a:lstStyle/>
          <a:p>
            <a:pPr>
              <a:spcBef>
                <a:spcPts val="1400"/>
              </a:spcBef>
            </a:pPr>
            <a:r>
              <a:rPr lang="en-US" sz="1600" b="1" u="sng" dirty="0"/>
              <a:t>Task</a:t>
            </a:r>
            <a:r>
              <a:rPr lang="en-US" sz="1600" dirty="0"/>
              <a:t>: Find 5 records with launch sites that begin with `CCA`.</a:t>
            </a:r>
            <a:endParaRPr lang="en-US" sz="1600">
              <a:ea typeface="Calibri"/>
              <a:cs typeface="Calibri"/>
            </a:endParaRPr>
          </a:p>
          <a:p>
            <a:pPr>
              <a:spcBef>
                <a:spcPts val="1400"/>
              </a:spcBef>
            </a:pPr>
            <a:r>
              <a:rPr lang="en-US" sz="1600" b="1" u="sng" dirty="0"/>
              <a:t>Query</a:t>
            </a:r>
            <a:r>
              <a:rPr lang="en-US" sz="1600" dirty="0"/>
              <a:t>: SELECT * FROM `SPACEXDATASET` WHERE `</a:t>
            </a:r>
            <a:r>
              <a:rPr lang="en-US" sz="1600" dirty="0" err="1"/>
              <a:t>launch_site</a:t>
            </a:r>
            <a:r>
              <a:rPr lang="en-US" sz="1600" dirty="0"/>
              <a:t>` LIKE 'CCA%' LIMIT 5;</a:t>
            </a:r>
            <a:endParaRPr lang="en-US" sz="1600">
              <a:ea typeface="Calibri"/>
              <a:cs typeface="Calibri"/>
            </a:endParaRPr>
          </a:p>
          <a:p>
            <a:pPr>
              <a:spcBef>
                <a:spcPts val="1400"/>
              </a:spcBef>
            </a:pPr>
            <a:r>
              <a:rPr lang="en-US" sz="1600" b="1" u="sng" dirty="0"/>
              <a:t>Result</a:t>
            </a:r>
            <a:r>
              <a:rPr lang="en-US" sz="1600" dirty="0"/>
              <a:t>:</a:t>
            </a:r>
            <a:endParaRPr lang="en-US" sz="1600">
              <a:ea typeface="Calibri"/>
              <a:cs typeface="Calibri"/>
            </a:endParaRPr>
          </a:p>
          <a:p>
            <a:pPr>
              <a:spcBef>
                <a:spcPts val="1400"/>
              </a:spcBef>
            </a:pPr>
            <a:endParaRPr lang="en-US" sz="1600" dirty="0">
              <a:ea typeface="Calibri"/>
              <a:cs typeface="Calibri"/>
            </a:endParaRPr>
          </a:p>
          <a:p>
            <a:pPr>
              <a:spcBef>
                <a:spcPts val="1400"/>
              </a:spcBef>
            </a:pPr>
            <a:endParaRPr lang="en-US" sz="1600" dirty="0">
              <a:ea typeface="Calibri"/>
              <a:cs typeface="Calibri"/>
            </a:endParaRPr>
          </a:p>
          <a:p>
            <a:pPr>
              <a:spcBef>
                <a:spcPts val="1400"/>
              </a:spcBef>
            </a:pPr>
            <a:endParaRPr lang="en-US" sz="1600" dirty="0">
              <a:ea typeface="Calibri"/>
              <a:cs typeface="Calibri"/>
            </a:endParaRPr>
          </a:p>
          <a:p>
            <a:pPr>
              <a:spcBef>
                <a:spcPts val="1400"/>
              </a:spcBef>
            </a:pPr>
            <a:endParaRPr lang="en-US" sz="1600" u="sng" dirty="0">
              <a:ea typeface="Calibri"/>
              <a:cs typeface="Calibri"/>
            </a:endParaRPr>
          </a:p>
          <a:p>
            <a:pPr>
              <a:spcBef>
                <a:spcPts val="1400"/>
              </a:spcBef>
            </a:pPr>
            <a:r>
              <a:rPr lang="en-US" sz="1600" b="1" u="sng" dirty="0"/>
              <a:t>Explanation</a:t>
            </a:r>
            <a:r>
              <a:rPr lang="en-US" sz="1600" dirty="0"/>
              <a:t>: This is a fairly straightforward sampling mechanism used to gain a sense of the data contained in the database table.</a:t>
            </a:r>
            <a:endParaRPr lang="en-US" sz="1600">
              <a:ea typeface="Calibri"/>
              <a:cs typeface="Calibri"/>
            </a:endParaRPr>
          </a:p>
        </p:txBody>
      </p:sp>
      <p:pic>
        <p:nvPicPr>
          <p:cNvPr id="2" name="Picture 1">
            <a:extLst>
              <a:ext uri="{FF2B5EF4-FFF2-40B4-BE49-F238E27FC236}">
                <a16:creationId xmlns:a16="http://schemas.microsoft.com/office/drawing/2014/main" id="{700BACFD-F64F-E327-35B0-31359C53F90E}"/>
              </a:ext>
            </a:extLst>
          </p:cNvPr>
          <p:cNvPicPr>
            <a:picLocks noChangeAspect="1"/>
          </p:cNvPicPr>
          <p:nvPr/>
        </p:nvPicPr>
        <p:blipFill>
          <a:blip r:embed="rId2"/>
          <a:srcRect l="15573" t="33118" r="-5406" b="41344"/>
          <a:stretch>
            <a:fillRect/>
          </a:stretch>
        </p:blipFill>
        <p:spPr>
          <a:xfrm>
            <a:off x="1805971" y="3150196"/>
            <a:ext cx="10871199" cy="2048850"/>
          </a:xfrm>
          <a:prstGeom prst="rect">
            <a:avLst/>
          </a:prstGeom>
        </p:spPr>
      </p:pic>
      <p:sp>
        <p:nvSpPr>
          <p:cNvPr id="21" name="Rectangle 2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25</a:t>
            </a:fld>
            <a:endParaRPr lang="en-US" sz="1100">
              <a:solidFill>
                <a:srgbClr val="FFFFFF"/>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1136397" y="502020"/>
            <a:ext cx="5323715" cy="1642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4923" y="2405894"/>
            <a:ext cx="5315189" cy="3535083"/>
          </a:xfrm>
          <a:prstGeom prst="rect">
            <a:avLst/>
          </a:prstGeom>
        </p:spPr>
        <p:txBody>
          <a:bodyPr vert="horz" lIns="91440" tIns="45720" rIns="91440" bIns="45720" rtlCol="0" anchor="t">
            <a:normAutofit/>
          </a:bodyPr>
          <a:lstStyle/>
          <a:p>
            <a:pPr>
              <a:spcBef>
                <a:spcPts val="1400"/>
              </a:spcBef>
            </a:pPr>
            <a:r>
              <a:rPr lang="en-US" sz="1900" b="1" u="sng"/>
              <a:t>Question</a:t>
            </a:r>
            <a:r>
              <a:rPr lang="en-US" sz="1900"/>
              <a:t>: What is the total payload carried by boosters from NASA?</a:t>
            </a:r>
          </a:p>
          <a:p>
            <a:pPr>
              <a:spcBef>
                <a:spcPts val="1400"/>
              </a:spcBef>
            </a:pPr>
            <a:r>
              <a:rPr lang="en-US" sz="1900" b="1" u="sng"/>
              <a:t>Query</a:t>
            </a:r>
            <a:r>
              <a:rPr lang="en-US" sz="1900"/>
              <a:t>: SELECT sum(`payload_mass    kg_`) AS "Total Payload Mass (kg)" FROM `SPACEXDATASET` WHERE `customer` LIKE '%NASA (CRS)%';</a:t>
            </a:r>
          </a:p>
          <a:p>
            <a:pPr>
              <a:spcBef>
                <a:spcPts val="1400"/>
              </a:spcBef>
            </a:pPr>
            <a:r>
              <a:rPr lang="en-US" sz="1900" b="1" u="sng"/>
              <a:t>Result</a:t>
            </a:r>
            <a:r>
              <a:rPr lang="en-US" sz="1900"/>
              <a:t>: Total Payload Mass(kg) = 48213. </a:t>
            </a:r>
          </a:p>
          <a:p>
            <a:pPr>
              <a:spcBef>
                <a:spcPts val="1400"/>
              </a:spcBef>
            </a:pPr>
            <a:endParaRPr lang="en-US" sz="1900"/>
          </a:p>
          <a:p>
            <a:pPr>
              <a:spcBef>
                <a:spcPts val="1400"/>
              </a:spcBef>
            </a:pPr>
            <a:r>
              <a:rPr lang="en-US" sz="1900" b="1" u="sng"/>
              <a:t>Explanation</a:t>
            </a:r>
            <a:r>
              <a:rPr lang="en-US" sz="1900"/>
              <a:t>: The total payload carried by boosters from NASA is 48,213 kg.</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CAA02441-06FE-80D7-579C-31B8FBA6C821}"/>
              </a:ext>
            </a:extLst>
          </p:cNvPr>
          <p:cNvPicPr>
            <a:picLocks noChangeAspect="1"/>
          </p:cNvPicPr>
          <p:nvPr/>
        </p:nvPicPr>
        <p:blipFill>
          <a:blip r:embed="rId2"/>
          <a:srcRect l="16602" t="33118" r="66667" b="49911"/>
          <a:stretch>
            <a:fillRect/>
          </a:stretch>
        </p:blipFill>
        <p:spPr>
          <a:xfrm>
            <a:off x="5428702" y="3548246"/>
            <a:ext cx="3374913" cy="204578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26</a:t>
            </a:fld>
            <a:endParaRPr lang="en-US" sz="1100">
              <a:solidFill>
                <a:srgbClr val="FFFFFF"/>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149716" y="499397"/>
            <a:ext cx="5929422" cy="16401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Average Payload Mass by F9 v1.1</a:t>
            </a:r>
            <a:endParaRPr lang="en-US" sz="4400" kern="1200" dirty="0">
              <a:solidFill>
                <a:schemeClr val="tx1"/>
              </a:solidFill>
              <a:latin typeface="+mj-lt"/>
              <a:ea typeface="Calibri Light"/>
              <a:cs typeface="Calibri Ligh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9717" y="2367791"/>
            <a:ext cx="6299216" cy="3643045"/>
          </a:xfrm>
          <a:prstGeom prst="rect">
            <a:avLst/>
          </a:prstGeom>
        </p:spPr>
        <p:txBody>
          <a:bodyPr vert="horz" lIns="91440" tIns="45720" rIns="91440" bIns="45720" rtlCol="0" anchor="t">
            <a:normAutofit/>
          </a:bodyPr>
          <a:lstStyle/>
          <a:p>
            <a:pPr>
              <a:spcBef>
                <a:spcPts val="1400"/>
              </a:spcBef>
            </a:pPr>
            <a:r>
              <a:rPr lang="en-US" sz="1900" b="1" u="sng" dirty="0"/>
              <a:t>Question</a:t>
            </a:r>
            <a:r>
              <a:rPr lang="en-US" sz="1900" b="1" dirty="0"/>
              <a:t>:</a:t>
            </a:r>
            <a:r>
              <a:rPr lang="en-US" sz="1900" dirty="0"/>
              <a:t> What is the average payload mass carried by booster version F9 v1.1?</a:t>
            </a:r>
          </a:p>
          <a:p>
            <a:pPr>
              <a:spcBef>
                <a:spcPts val="1400"/>
              </a:spcBef>
            </a:pPr>
            <a:r>
              <a:rPr lang="en-US" sz="1900" b="1" u="sng" dirty="0"/>
              <a:t>Query</a:t>
            </a:r>
            <a:r>
              <a:rPr lang="en-US" sz="1900" b="1" dirty="0"/>
              <a:t>:</a:t>
            </a:r>
            <a:r>
              <a:rPr lang="en-US" sz="1900" dirty="0"/>
              <a:t> SELECT sum(`</a:t>
            </a:r>
            <a:r>
              <a:rPr lang="en-US" sz="1900" err="1"/>
              <a:t>payload_mass</a:t>
            </a:r>
            <a:r>
              <a:rPr lang="en-US" sz="1900" dirty="0"/>
              <a:t>    kg_`) / count(`</a:t>
            </a:r>
            <a:r>
              <a:rPr lang="en-US" sz="1900" err="1"/>
              <a:t>payload_mass</a:t>
            </a:r>
            <a:r>
              <a:rPr lang="en-US" sz="1900" dirty="0"/>
              <a:t>    kg_`) AS “Average Payload Mass (kg)" FROM `SPACEXDATASET` WHERE `</a:t>
            </a:r>
            <a:r>
              <a:rPr lang="en-US" sz="1900" err="1"/>
              <a:t>booster_version</a:t>
            </a:r>
            <a:r>
              <a:rPr lang="en-US" sz="1900" dirty="0"/>
              <a:t>` LIKE 'F9 v1.1';</a:t>
            </a:r>
            <a:endParaRPr lang="en-US" sz="1900" dirty="0">
              <a:ea typeface="Calibri"/>
              <a:cs typeface="Calibri"/>
            </a:endParaRPr>
          </a:p>
          <a:p>
            <a:pPr>
              <a:spcBef>
                <a:spcPts val="1400"/>
              </a:spcBef>
            </a:pPr>
            <a:r>
              <a:rPr lang="en-US" sz="1900" b="1" u="sng" dirty="0"/>
              <a:t>Result</a:t>
            </a:r>
            <a:r>
              <a:rPr lang="en-US" sz="1900" b="1" dirty="0"/>
              <a:t>: </a:t>
            </a:r>
            <a:r>
              <a:rPr lang="en-US" sz="1900" dirty="0"/>
              <a:t>Average Payload Mass (kg) = 2929.</a:t>
            </a:r>
            <a:endParaRPr lang="en-US" sz="1900" dirty="0">
              <a:ea typeface="Calibri"/>
              <a:cs typeface="Calibri"/>
            </a:endParaRPr>
          </a:p>
          <a:p>
            <a:pPr>
              <a:spcBef>
                <a:spcPts val="1400"/>
              </a:spcBef>
            </a:pPr>
            <a:endParaRPr lang="en-US" sz="1900"/>
          </a:p>
          <a:p>
            <a:pPr>
              <a:spcBef>
                <a:spcPts val="1400"/>
              </a:spcBef>
            </a:pPr>
            <a:r>
              <a:rPr lang="en-US" sz="1900" b="1" u="sng" dirty="0"/>
              <a:t>Explanation</a:t>
            </a:r>
            <a:r>
              <a:rPr lang="en-US" sz="1900" b="1" dirty="0"/>
              <a:t>: </a:t>
            </a:r>
            <a:r>
              <a:rPr lang="en-US" sz="1900" dirty="0"/>
              <a:t>The average payload mass carried by booster version F9 v1.1 is 2,928 kg.</a:t>
            </a:r>
            <a:endParaRPr lang="en-US" sz="1900" dirty="0">
              <a:ea typeface="Calibri"/>
              <a:cs typeface="Calibri"/>
            </a:endParaRPr>
          </a:p>
          <a:p>
            <a:pPr>
              <a:spcBef>
                <a:spcPts val="1400"/>
              </a:spcBef>
            </a:pPr>
            <a:endParaRPr lang="en-US" sz="1900"/>
          </a:p>
        </p:txBody>
      </p:sp>
      <p:pic>
        <p:nvPicPr>
          <p:cNvPr id="2" name="Picture 1">
            <a:extLst>
              <a:ext uri="{FF2B5EF4-FFF2-40B4-BE49-F238E27FC236}">
                <a16:creationId xmlns:a16="http://schemas.microsoft.com/office/drawing/2014/main" id="{4E9A1CE5-D489-4B26-9D37-8076B994172B}"/>
              </a:ext>
            </a:extLst>
          </p:cNvPr>
          <p:cNvPicPr>
            <a:picLocks noChangeAspect="1"/>
          </p:cNvPicPr>
          <p:nvPr/>
        </p:nvPicPr>
        <p:blipFill>
          <a:blip r:embed="rId2"/>
          <a:srcRect l="14982" t="34698" r="64341" b="50862"/>
          <a:stretch>
            <a:fillRect/>
          </a:stretch>
        </p:blipFill>
        <p:spPr>
          <a:xfrm>
            <a:off x="5560359" y="3878340"/>
            <a:ext cx="3765176" cy="1571096"/>
          </a:xfrm>
          <a:prstGeom prst="rect">
            <a:avLst/>
          </a:prstGeom>
        </p:spPr>
      </p:pic>
      <p:sp>
        <p:nvSpPr>
          <p:cNvPr id="12" name="Rectangle 11">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27</a:t>
            </a:fld>
            <a:endParaRPr lang="en-US" sz="1100">
              <a:solidFill>
                <a:srgbClr val="FFFFFF"/>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4400" kern="1200" dirty="0">
                <a:solidFill>
                  <a:srgbClr val="FFFFFF"/>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r>
              <a:rPr lang="en-US" sz="2000" b="1" u="sng"/>
              <a:t>Question</a:t>
            </a:r>
            <a:r>
              <a:rPr lang="en-US" sz="2000" b="1"/>
              <a:t>:</a:t>
            </a:r>
            <a:r>
              <a:rPr lang="en-US" sz="2000"/>
              <a:t> On which date did the first successful landing outcome on ground pad Occur?</a:t>
            </a:r>
          </a:p>
          <a:p>
            <a:pPr>
              <a:spcBef>
                <a:spcPts val="1400"/>
              </a:spcBef>
            </a:pPr>
            <a:endParaRPr lang="en-US" sz="2000"/>
          </a:p>
          <a:p>
            <a:pPr>
              <a:spcBef>
                <a:spcPts val="1400"/>
              </a:spcBef>
            </a:pPr>
            <a:r>
              <a:rPr lang="en-US" sz="2000" b="1" u="sng"/>
              <a:t>Query</a:t>
            </a:r>
            <a:r>
              <a:rPr lang="en-US" sz="2000" b="1"/>
              <a:t>:</a:t>
            </a:r>
            <a:r>
              <a:rPr lang="en-US" sz="2000"/>
              <a:t> SELECT min(`DATE`) AS "First Successful Landing Outcome Date" FROM `SPACEXDATASET` WHERE `landing    outcome` LIKE ‘Success (ground pad)';</a:t>
            </a:r>
          </a:p>
          <a:p>
            <a:pPr>
              <a:spcBef>
                <a:spcPts val="1400"/>
              </a:spcBef>
            </a:pPr>
            <a:endParaRPr lang="en-US" sz="2000"/>
          </a:p>
          <a:p>
            <a:pPr>
              <a:spcBef>
                <a:spcPts val="1400"/>
              </a:spcBef>
            </a:pPr>
            <a:r>
              <a:rPr lang="en-US" sz="2000" b="1" u="sng"/>
              <a:t>Result</a:t>
            </a:r>
            <a:r>
              <a:rPr lang="en-US" sz="2000" b="1"/>
              <a:t>:</a:t>
            </a:r>
            <a:r>
              <a:rPr lang="en-US" sz="2000"/>
              <a:t> </a:t>
            </a:r>
          </a:p>
          <a:p>
            <a:pPr>
              <a:spcBef>
                <a:spcPts val="1400"/>
              </a:spcBef>
            </a:pPr>
            <a:endParaRPr lang="en-US" sz="2000"/>
          </a:p>
          <a:p>
            <a:pPr>
              <a:spcBef>
                <a:spcPts val="1400"/>
              </a:spcBef>
            </a:pPr>
            <a:r>
              <a:rPr lang="en-US" sz="2000" b="1" u="sng"/>
              <a:t>Explanation</a:t>
            </a:r>
            <a:r>
              <a:rPr lang="en-US" sz="2000" b="1"/>
              <a:t>:</a:t>
            </a:r>
            <a:r>
              <a:rPr lang="en-US" sz="2000"/>
              <a:t> The first successful landing outcome on ground pad occurred on December 22, 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28</a:t>
            </a:fld>
            <a:endParaRPr lang="en-US" sz="1100">
              <a:solidFill>
                <a:schemeClr val="tx1">
                  <a:lumMod val="50000"/>
                  <a:lumOff val="50000"/>
                </a:schemeClr>
              </a:solidFill>
              <a:latin typeface="+mn-lt"/>
            </a:endParaRPr>
          </a:p>
        </p:txBody>
      </p:sp>
      <p:pic>
        <p:nvPicPr>
          <p:cNvPr id="6" name="Picture 5">
            <a:extLst>
              <a:ext uri="{FF2B5EF4-FFF2-40B4-BE49-F238E27FC236}">
                <a16:creationId xmlns:a16="http://schemas.microsoft.com/office/drawing/2014/main" id="{872FB567-870C-972E-7240-F13BB497F344}"/>
              </a:ext>
            </a:extLst>
          </p:cNvPr>
          <p:cNvPicPr>
            <a:picLocks noChangeAspect="1"/>
          </p:cNvPicPr>
          <p:nvPr/>
        </p:nvPicPr>
        <p:blipFill>
          <a:blip r:embed="rId2"/>
          <a:stretch>
            <a:fillRect/>
          </a:stretch>
        </p:blipFill>
        <p:spPr>
          <a:xfrm>
            <a:off x="6095720" y="3717551"/>
            <a:ext cx="3743325" cy="8572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94597" y="340263"/>
            <a:ext cx="5587388" cy="6528914"/>
          </a:xfrm>
          <a:prstGeom prst="rect">
            <a:avLst/>
          </a:prstGeom>
        </p:spPr>
        <p:txBody>
          <a:bodyPr vert="horz" lIns="91440" tIns="45720" rIns="91440" bIns="45720" rtlCol="0" anchor="ctr">
            <a:normAutofit/>
          </a:bodyPr>
          <a:lstStyle/>
          <a:p>
            <a:r>
              <a:rPr lang="en-US" sz="2000" b="1" u="sng" dirty="0">
                <a:ea typeface="+mn-lt"/>
                <a:cs typeface="+mn-lt"/>
              </a:rPr>
              <a:t>Question</a:t>
            </a:r>
            <a:r>
              <a:rPr lang="en-US" sz="2000" b="1" dirty="0">
                <a:ea typeface="+mn-lt"/>
                <a:cs typeface="+mn-lt"/>
              </a:rPr>
              <a:t>:</a:t>
            </a:r>
            <a:r>
              <a:rPr lang="en-US" sz="2000" dirty="0">
                <a:ea typeface="+mn-lt"/>
                <a:cs typeface="+mn-lt"/>
              </a:rPr>
              <a:t> What are the names of the boosters which have successfully landed on drone ship and had a payload mass greater than 4000 but less than 6000?</a:t>
            </a:r>
            <a:endParaRPr lang="en-US" dirty="0">
              <a:ea typeface="+mn-lt"/>
              <a:cs typeface="+mn-lt"/>
            </a:endParaRPr>
          </a:p>
          <a:p>
            <a:endParaRPr lang="en-US" sz="2000" dirty="0">
              <a:ea typeface="Calibri" panose="020F0502020204030204"/>
              <a:cs typeface="Calibri" panose="020F0502020204030204"/>
            </a:endParaRPr>
          </a:p>
          <a:p>
            <a:r>
              <a:rPr lang="en-US" sz="2000" b="1" u="sng" dirty="0">
                <a:ea typeface="+mn-lt"/>
                <a:cs typeface="+mn-lt"/>
              </a:rPr>
              <a:t>Query</a:t>
            </a:r>
            <a:r>
              <a:rPr lang="en-US" sz="2000" b="1" dirty="0">
                <a:ea typeface="+mn-lt"/>
                <a:cs typeface="+mn-lt"/>
              </a:rPr>
              <a:t>:</a:t>
            </a:r>
            <a:r>
              <a:rPr lang="en-US" sz="2000" dirty="0">
                <a:ea typeface="+mn-lt"/>
                <a:cs typeface="+mn-lt"/>
              </a:rPr>
              <a:t> SELECT DISTINCT `</a:t>
            </a:r>
            <a:r>
              <a:rPr lang="en-US" sz="2000" err="1">
                <a:ea typeface="+mn-lt"/>
                <a:cs typeface="+mn-lt"/>
              </a:rPr>
              <a:t>booster_version</a:t>
            </a:r>
            <a:r>
              <a:rPr lang="en-US" sz="2000" dirty="0">
                <a:ea typeface="+mn-lt"/>
                <a:cs typeface="+mn-lt"/>
              </a:rPr>
              <a:t>` FROM `SPACEXDATASET` WHERE `landing    outcome` = 'Success (drone ship)' AND `</a:t>
            </a:r>
            <a:r>
              <a:rPr lang="en-US" sz="2000" err="1">
                <a:ea typeface="+mn-lt"/>
                <a:cs typeface="+mn-lt"/>
              </a:rPr>
              <a:t>payload_mass</a:t>
            </a:r>
            <a:r>
              <a:rPr lang="en-US" sz="2000" dirty="0">
                <a:ea typeface="+mn-lt"/>
                <a:cs typeface="+mn-lt"/>
              </a:rPr>
              <a:t>    kg_` BETWEEN 4000 AND 6000;</a:t>
            </a:r>
          </a:p>
          <a:p>
            <a:endParaRPr lang="en-US" sz="2000" dirty="0">
              <a:ea typeface="Calibri" panose="020F0502020204030204"/>
              <a:cs typeface="Calibri" panose="020F0502020204030204"/>
            </a:endParaRPr>
          </a:p>
          <a:p>
            <a:r>
              <a:rPr lang="en-US" sz="2000" b="1" u="sng" dirty="0">
                <a:ea typeface="+mn-lt"/>
                <a:cs typeface="+mn-lt"/>
              </a:rPr>
              <a:t>Result</a:t>
            </a:r>
            <a:r>
              <a:rPr lang="en-US" sz="2000" b="1" dirty="0">
                <a:ea typeface="+mn-lt"/>
                <a:cs typeface="+mn-lt"/>
              </a:rPr>
              <a:t>: </a:t>
            </a:r>
            <a:endParaRPr lang="en-US" sz="2000" b="1" dirty="0">
              <a:ea typeface="Calibri" panose="020F0502020204030204"/>
              <a:cs typeface="Calibri" panose="020F0502020204030204"/>
            </a:endParaRPr>
          </a:p>
          <a:p>
            <a:endParaRPr lang="en-US" sz="2000" dirty="0">
              <a:ea typeface="Calibri" panose="020F0502020204030204"/>
              <a:cs typeface="Calibri" panose="020F0502020204030204"/>
            </a:endParaRPr>
          </a:p>
          <a:p>
            <a:endParaRPr lang="en-US" sz="2000" dirty="0">
              <a:ea typeface="+mn-lt"/>
              <a:cs typeface="+mn-lt"/>
            </a:endParaRPr>
          </a:p>
          <a:p>
            <a:endParaRPr lang="en-US" sz="2000" dirty="0">
              <a:ea typeface="+mn-lt"/>
              <a:cs typeface="+mn-lt"/>
            </a:endParaRPr>
          </a:p>
          <a:p>
            <a:r>
              <a:rPr lang="en-US" sz="2000" b="1" u="sng" dirty="0">
                <a:ea typeface="+mn-lt"/>
                <a:cs typeface="+mn-lt"/>
              </a:rPr>
              <a:t>Explanation</a:t>
            </a:r>
            <a:r>
              <a:rPr lang="en-US" sz="2000" b="1" dirty="0">
                <a:ea typeface="+mn-lt"/>
                <a:cs typeface="+mn-lt"/>
              </a:rPr>
              <a:t>:</a:t>
            </a:r>
            <a:r>
              <a:rPr lang="en-US" sz="2000" dirty="0">
                <a:ea typeface="+mn-lt"/>
                <a:cs typeface="+mn-lt"/>
              </a:rPr>
              <a:t> The four booster versions that have successfully landed on drone ship with a payload mass greater than 4,000 kg but less than 6,000 kg are listed above.</a:t>
            </a:r>
            <a:endParaRPr lang="en-US" sz="2000" dirty="0">
              <a:ea typeface="Calibri" panose="020F0502020204030204"/>
              <a:cs typeface="Calibri" panose="020F0502020204030204"/>
            </a:endParaRPr>
          </a:p>
          <a:p>
            <a:endParaRPr lang="en-US" sz="2000" dirty="0">
              <a:ea typeface="Calibri" panose="020F0502020204030204"/>
              <a:cs typeface="Calibri" panose="020F0502020204030204"/>
            </a:endParaRPr>
          </a:p>
        </p:txBody>
      </p:sp>
      <p:pic>
        <p:nvPicPr>
          <p:cNvPr id="12" name="Graphic 11" descr="Robot">
            <a:extLst>
              <a:ext uri="{FF2B5EF4-FFF2-40B4-BE49-F238E27FC236}">
                <a16:creationId xmlns:a16="http://schemas.microsoft.com/office/drawing/2014/main" id="{899C3470-7439-B1D8-B8A7-AA85827E7F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7154" y="1505573"/>
            <a:ext cx="3615776" cy="361577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29</a:t>
            </a:fld>
            <a:endParaRPr lang="en-US" sz="1100">
              <a:solidFill>
                <a:schemeClr val="tx1">
                  <a:lumMod val="50000"/>
                  <a:lumOff val="50000"/>
                </a:schemeClr>
              </a:solidFill>
              <a:latin typeface="+mn-lt"/>
            </a:endParaRPr>
          </a:p>
        </p:txBody>
      </p:sp>
      <p:pic>
        <p:nvPicPr>
          <p:cNvPr id="2" name="Picture 1">
            <a:extLst>
              <a:ext uri="{FF2B5EF4-FFF2-40B4-BE49-F238E27FC236}">
                <a16:creationId xmlns:a16="http://schemas.microsoft.com/office/drawing/2014/main" id="{A36787D0-F216-64D7-4F64-C421277944DA}"/>
              </a:ext>
            </a:extLst>
          </p:cNvPr>
          <p:cNvPicPr>
            <a:picLocks noChangeAspect="1"/>
          </p:cNvPicPr>
          <p:nvPr/>
        </p:nvPicPr>
        <p:blipFill>
          <a:blip r:embed="rId4"/>
          <a:stretch>
            <a:fillRect/>
          </a:stretch>
        </p:blipFill>
        <p:spPr>
          <a:xfrm>
            <a:off x="5518219" y="3448466"/>
            <a:ext cx="1453735" cy="147402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35000" y="640823"/>
            <a:ext cx="3418659"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tx1"/>
                </a:solidFill>
                <a:latin typeface="+mj-lt"/>
                <a:ea typeface="+mj-ea"/>
                <a:cs typeface="+mj-cs"/>
              </a:rPr>
              <a:t> </a:t>
            </a:r>
            <a:r>
              <a:rPr lang="en-US" sz="5400" dirty="0">
                <a:solidFill>
                  <a:schemeClr val="tx1"/>
                </a:solidFill>
                <a:latin typeface="+mj-lt"/>
                <a:ea typeface="+mj-ea"/>
                <a:cs typeface="+mj-cs"/>
              </a:rPr>
              <a:t>Summary</a:t>
            </a:r>
            <a:endParaRPr lang="en-US" sz="5400" kern="1200" dirty="0">
              <a:solidFill>
                <a:schemeClr val="tx1"/>
              </a:solidFill>
              <a:latin typeface="+mj-lt"/>
              <a:ea typeface="+mj-ea"/>
              <a:cs typeface="+mj-cs"/>
            </a:endParaRPr>
          </a:p>
        </p:txBody>
      </p:sp>
      <p:sp>
        <p:nvSpPr>
          <p:cNvPr id="2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graphicFrame>
        <p:nvGraphicFramePr>
          <p:cNvPr id="28" name="Content Placeholder 2">
            <a:extLst>
              <a:ext uri="{FF2B5EF4-FFF2-40B4-BE49-F238E27FC236}">
                <a16:creationId xmlns:a16="http://schemas.microsoft.com/office/drawing/2014/main" id="{3610B84B-F9BA-0267-8EB7-D649EB046614}"/>
              </a:ext>
            </a:extLst>
          </p:cNvPr>
          <p:cNvGraphicFramePr/>
          <p:nvPr>
            <p:extLst>
              <p:ext uri="{D42A27DB-BD31-4B8C-83A1-F6EECF244321}">
                <p14:modId xmlns:p14="http://schemas.microsoft.com/office/powerpoint/2010/main" val="3781303144"/>
              </p:ext>
            </p:extLst>
          </p:nvPr>
        </p:nvGraphicFramePr>
        <p:xfrm>
          <a:off x="4517104" y="-381224"/>
          <a:ext cx="7176568" cy="7482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pPr>
              <a:spcBef>
                <a:spcPts val="1400"/>
              </a:spcBef>
            </a:pPr>
            <a:r>
              <a:rPr lang="en-US" sz="2000" b="1" u="sng" dirty="0"/>
              <a:t>Question</a:t>
            </a:r>
            <a:r>
              <a:rPr lang="en-US" sz="2000" b="1" dirty="0"/>
              <a:t>:</a:t>
            </a:r>
            <a:r>
              <a:rPr lang="en-US" sz="2000" dirty="0"/>
              <a:t> What was the total number of successful and failed mission outcomes?</a:t>
            </a:r>
          </a:p>
          <a:p>
            <a:pPr>
              <a:spcBef>
                <a:spcPts val="1400"/>
              </a:spcBef>
            </a:pPr>
            <a:r>
              <a:rPr lang="en-US" sz="2000" b="1" u="sng" dirty="0"/>
              <a:t>Query</a:t>
            </a:r>
            <a:r>
              <a:rPr lang="en-US" sz="2000" b="1" dirty="0"/>
              <a:t>:</a:t>
            </a:r>
            <a:r>
              <a:rPr lang="en-US" sz="2000" dirty="0"/>
              <a:t> SELECT (SELECT count(*) FROM `SPACEXDATASET` WHERE </a:t>
            </a:r>
            <a:r>
              <a:rPr lang="en-US" sz="2000" err="1"/>
              <a:t>lcase</a:t>
            </a:r>
            <a:r>
              <a:rPr lang="en-US" sz="2000" dirty="0"/>
              <a:t>(`landing    outcome`) LIKE '%success%') AS "Success“, count(*) AS "Failure" FROM `SPACEXDATASET` WHERE </a:t>
            </a:r>
            <a:r>
              <a:rPr lang="en-US" sz="2000" err="1"/>
              <a:t>lcase</a:t>
            </a:r>
            <a:r>
              <a:rPr lang="en-US" sz="2000" dirty="0"/>
              <a:t>(`landing    outcome`) NOT LIKE '%success%';</a:t>
            </a:r>
            <a:endParaRPr lang="en-US" sz="2000" dirty="0">
              <a:ea typeface="Calibri"/>
              <a:cs typeface="Calibri"/>
            </a:endParaRPr>
          </a:p>
          <a:p>
            <a:pPr>
              <a:spcBef>
                <a:spcPts val="1400"/>
              </a:spcBef>
            </a:pPr>
            <a:endParaRPr lang="en-US" sz="2000"/>
          </a:p>
          <a:p>
            <a:pPr>
              <a:spcBef>
                <a:spcPts val="1400"/>
              </a:spcBef>
            </a:pPr>
            <a:r>
              <a:rPr lang="en-US" sz="2000" b="1" u="sng" dirty="0"/>
              <a:t>Result</a:t>
            </a:r>
            <a:r>
              <a:rPr lang="en-US" sz="2000" b="1" dirty="0"/>
              <a:t>:</a:t>
            </a:r>
            <a:r>
              <a:rPr lang="en-US" sz="2000" dirty="0"/>
              <a:t>  </a:t>
            </a:r>
            <a:endParaRPr lang="en-US" sz="2000" dirty="0">
              <a:ea typeface="Calibri"/>
              <a:cs typeface="Calibri"/>
            </a:endParaRPr>
          </a:p>
          <a:p>
            <a:pPr>
              <a:spcBef>
                <a:spcPts val="1400"/>
              </a:spcBef>
            </a:pPr>
            <a:endParaRPr lang="en-US" sz="2000"/>
          </a:p>
          <a:p>
            <a:pPr>
              <a:spcBef>
                <a:spcPts val="1400"/>
              </a:spcBef>
            </a:pPr>
            <a:r>
              <a:rPr lang="en-US" sz="2000" b="1" u="sng" dirty="0"/>
              <a:t>Explanation</a:t>
            </a:r>
            <a:r>
              <a:rPr lang="en-US" sz="2000" b="1" dirty="0"/>
              <a:t>:</a:t>
            </a:r>
            <a:r>
              <a:rPr lang="en-US" sz="2000" dirty="0"/>
              <a:t> There were 61 successful and 40 failed mission outcomes.</a:t>
            </a:r>
            <a:endParaRPr lang="en-US" sz="2000" dirty="0">
              <a:ea typeface="Calibri"/>
              <a:cs typeface="Calibri"/>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30</a:t>
            </a:fld>
            <a:endParaRPr lang="en-US" sz="1100">
              <a:solidFill>
                <a:schemeClr val="tx1">
                  <a:lumMod val="50000"/>
                  <a:lumOff val="50000"/>
                </a:schemeClr>
              </a:solidFill>
              <a:latin typeface="+mn-lt"/>
            </a:endParaRPr>
          </a:p>
        </p:txBody>
      </p:sp>
      <p:pic>
        <p:nvPicPr>
          <p:cNvPr id="6" name="Picture 5">
            <a:extLst>
              <a:ext uri="{FF2B5EF4-FFF2-40B4-BE49-F238E27FC236}">
                <a16:creationId xmlns:a16="http://schemas.microsoft.com/office/drawing/2014/main" id="{7FE4D830-AD20-7A57-411F-2E1B2E3FE580}"/>
              </a:ext>
            </a:extLst>
          </p:cNvPr>
          <p:cNvPicPr>
            <a:picLocks noChangeAspect="1"/>
          </p:cNvPicPr>
          <p:nvPr/>
        </p:nvPicPr>
        <p:blipFill>
          <a:blip r:embed="rId2"/>
          <a:stretch>
            <a:fillRect/>
          </a:stretch>
        </p:blipFill>
        <p:spPr>
          <a:xfrm>
            <a:off x="6091518" y="3639391"/>
            <a:ext cx="2003611" cy="86789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36">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06825" y="457201"/>
            <a:ext cx="2844800" cy="35888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a:solidFill>
                  <a:srgbClr val="FFFFFF"/>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41855" y="17798"/>
            <a:ext cx="8138665" cy="6848384"/>
          </a:xfrm>
          <a:prstGeom prst="rect">
            <a:avLst/>
          </a:prstGeom>
        </p:spPr>
        <p:txBody>
          <a:bodyPr vert="horz" lIns="91440" tIns="45720" rIns="91440" bIns="45720" rtlCol="0" anchor="ctr">
            <a:normAutofit/>
          </a:bodyPr>
          <a:lstStyle/>
          <a:p>
            <a:r>
              <a:rPr lang="en-US" sz="1800" b="1" u="sng" dirty="0"/>
              <a:t>Question</a:t>
            </a:r>
            <a:r>
              <a:rPr lang="en-US" sz="1800" b="1" dirty="0"/>
              <a:t>:</a:t>
            </a:r>
            <a:r>
              <a:rPr lang="en-US" sz="1800" dirty="0"/>
              <a:t> What were the names of the boosters which have carried the maximum payload mass?</a:t>
            </a:r>
            <a:endParaRPr lang="en-US" sz="1800">
              <a:ea typeface="Calibri" panose="020F0502020204030204"/>
              <a:cs typeface="Calibri" panose="020F0502020204030204"/>
            </a:endParaRPr>
          </a:p>
          <a:p>
            <a:endParaRPr lang="en-US" sz="1600"/>
          </a:p>
          <a:p>
            <a:r>
              <a:rPr lang="en-US" sz="1800" b="1" u="sng" dirty="0"/>
              <a:t>Query</a:t>
            </a:r>
            <a:r>
              <a:rPr lang="en-US" sz="1800" b="1" dirty="0"/>
              <a:t>:</a:t>
            </a:r>
            <a:r>
              <a:rPr lang="en-US" sz="1800" dirty="0"/>
              <a:t>  SELECT `</a:t>
            </a:r>
            <a:r>
              <a:rPr lang="en-US" sz="1800" dirty="0" err="1"/>
              <a:t>booster_version</a:t>
            </a:r>
            <a:r>
              <a:rPr lang="en-US" sz="1800" dirty="0"/>
              <a:t>`, `</a:t>
            </a:r>
            <a:r>
              <a:rPr lang="en-US" sz="1800" dirty="0" err="1"/>
              <a:t>payload_mass</a:t>
            </a:r>
            <a:r>
              <a:rPr lang="en-US" sz="1800" dirty="0"/>
              <a:t>    kg_` FROM `SPACEXDATASET` WHERE `</a:t>
            </a:r>
            <a:r>
              <a:rPr lang="en-US" sz="1800" dirty="0" err="1"/>
              <a:t>payload_mass</a:t>
            </a:r>
            <a:r>
              <a:rPr lang="en-US" sz="1800" dirty="0"/>
              <a:t>    kg_` = (SELECT max(`</a:t>
            </a:r>
            <a:r>
              <a:rPr lang="en-US" sz="1800" dirty="0" err="1"/>
              <a:t>payload_mass</a:t>
            </a:r>
            <a:r>
              <a:rPr lang="en-US" sz="1800" dirty="0"/>
              <a:t>    kg_`) FROM `SPACEXDATASET`);</a:t>
            </a:r>
            <a:endParaRPr lang="en-US" sz="1800">
              <a:ea typeface="Calibri"/>
              <a:cs typeface="Calibri"/>
            </a:endParaRPr>
          </a:p>
          <a:p>
            <a:endParaRPr lang="en-US" sz="1600"/>
          </a:p>
          <a:p>
            <a:r>
              <a:rPr lang="en-US" sz="1800" b="1" u="sng" dirty="0"/>
              <a:t>Result</a:t>
            </a:r>
            <a:r>
              <a:rPr lang="en-US" sz="1800" b="1" dirty="0"/>
              <a:t>: </a:t>
            </a:r>
            <a:endParaRPr lang="en-US" sz="1800" b="1">
              <a:ea typeface="Calibri"/>
              <a:cs typeface="Calibri"/>
            </a:endParaRPr>
          </a:p>
          <a:p>
            <a:endParaRPr lang="en-US" sz="1600"/>
          </a:p>
          <a:p>
            <a:endParaRPr lang="en-US" sz="1600" dirty="0"/>
          </a:p>
          <a:p>
            <a:endParaRPr lang="en-US" sz="1600" dirty="0">
              <a:ea typeface="Calibri" panose="020F0502020204030204"/>
              <a:cs typeface="Calibri" panose="020F0502020204030204"/>
            </a:endParaRPr>
          </a:p>
          <a:p>
            <a:endParaRPr lang="en-US" sz="1600" dirty="0">
              <a:ea typeface="Calibri" panose="020F0502020204030204"/>
              <a:cs typeface="Calibri" panose="020F0502020204030204"/>
            </a:endParaRPr>
          </a:p>
          <a:p>
            <a:endParaRPr lang="en-US" sz="1600" dirty="0">
              <a:ea typeface="Calibri" panose="020F0502020204030204"/>
              <a:cs typeface="Calibri" panose="020F0502020204030204"/>
            </a:endParaRPr>
          </a:p>
          <a:p>
            <a:endParaRPr lang="en-US" sz="1600" dirty="0">
              <a:ea typeface="Calibri" panose="020F0502020204030204"/>
              <a:cs typeface="Calibri" panose="020F0502020204030204"/>
            </a:endParaRPr>
          </a:p>
          <a:p>
            <a:endParaRPr lang="en-US" sz="1600" dirty="0">
              <a:ea typeface="Calibri" panose="020F0502020204030204"/>
              <a:cs typeface="Calibri" panose="020F0502020204030204"/>
            </a:endParaRPr>
          </a:p>
          <a:p>
            <a:endParaRPr lang="en-US" sz="1600" dirty="0"/>
          </a:p>
          <a:p>
            <a:endParaRPr lang="en-US" sz="1600" dirty="0"/>
          </a:p>
          <a:p>
            <a:r>
              <a:rPr lang="en-US" sz="1800" b="1" u="sng" dirty="0"/>
              <a:t>Explanation</a:t>
            </a:r>
            <a:r>
              <a:rPr lang="en-US" sz="1800" b="1" dirty="0"/>
              <a:t>:</a:t>
            </a:r>
            <a:r>
              <a:rPr lang="en-US" sz="1800" dirty="0"/>
              <a:t> The maximum payload mass carried in this dataset is 15,600 kg. Twelve (12) separate Falcon 9 boosters carried this amount of payload mass.</a:t>
            </a:r>
            <a:endParaRPr lang="en-US" sz="1800">
              <a:ea typeface="Calibri"/>
              <a:cs typeface="Calibri"/>
            </a:endParaRPr>
          </a:p>
          <a:p>
            <a:endParaRPr lang="en-US" sz="1600"/>
          </a:p>
        </p:txBody>
      </p:sp>
      <p:pic>
        <p:nvPicPr>
          <p:cNvPr id="2" name="Picture 1">
            <a:extLst>
              <a:ext uri="{FF2B5EF4-FFF2-40B4-BE49-F238E27FC236}">
                <a16:creationId xmlns:a16="http://schemas.microsoft.com/office/drawing/2014/main" id="{D159D3FA-36DB-20D7-32E6-051EEBD33AA3}"/>
              </a:ext>
            </a:extLst>
          </p:cNvPr>
          <p:cNvPicPr>
            <a:picLocks noChangeAspect="1"/>
          </p:cNvPicPr>
          <p:nvPr/>
        </p:nvPicPr>
        <p:blipFill>
          <a:blip r:embed="rId2"/>
          <a:stretch>
            <a:fillRect/>
          </a:stretch>
        </p:blipFill>
        <p:spPr>
          <a:xfrm>
            <a:off x="5668422" y="2021690"/>
            <a:ext cx="2547326" cy="356584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91825" y="583220"/>
            <a:ext cx="7173781" cy="5866306"/>
          </a:xfrm>
          <a:prstGeom prst="rect">
            <a:avLst/>
          </a:prstGeom>
        </p:spPr>
        <p:txBody>
          <a:bodyPr vert="horz" lIns="91440" tIns="45720" rIns="91440" bIns="45720" rtlCol="0" anchor="ctr">
            <a:normAutofit/>
          </a:bodyPr>
          <a:lstStyle/>
          <a:p>
            <a:r>
              <a:rPr lang="en-US" sz="2000" b="1" u="sng" dirty="0"/>
              <a:t>Task</a:t>
            </a:r>
            <a:r>
              <a:rPr lang="en-US" sz="2000" b="1" dirty="0"/>
              <a:t>:</a:t>
            </a:r>
            <a:r>
              <a:rPr lang="en-US" sz="2000" dirty="0"/>
              <a:t> List the failed </a:t>
            </a:r>
            <a:r>
              <a:rPr lang="en-US" sz="2000" err="1"/>
              <a:t>landing_outcomes</a:t>
            </a:r>
            <a:r>
              <a:rPr lang="en-US" sz="2000" dirty="0"/>
              <a:t> in drone ship, their booster versions, and launch site names for records in year 2015.</a:t>
            </a:r>
            <a:endParaRPr lang="en-US" sz="2000" dirty="0">
              <a:ea typeface="Calibri"/>
              <a:cs typeface="Calibri"/>
            </a:endParaRPr>
          </a:p>
          <a:p>
            <a:endParaRPr lang="en-US" sz="2000" dirty="0"/>
          </a:p>
          <a:p>
            <a:r>
              <a:rPr lang="en-US" sz="2000" b="1" u="sng" dirty="0"/>
              <a:t>Query</a:t>
            </a:r>
            <a:r>
              <a:rPr lang="en-US" sz="2000" b="1" dirty="0"/>
              <a:t>:</a:t>
            </a:r>
            <a:r>
              <a:rPr lang="en-US" sz="2000" dirty="0"/>
              <a:t> SELECT MONTHNAME(`DATE`) AS ‘Month’, `landing    outcome`, `</a:t>
            </a:r>
            <a:r>
              <a:rPr lang="en-US" sz="2000" err="1"/>
              <a:t>booster_version</a:t>
            </a:r>
            <a:r>
              <a:rPr lang="en-US" sz="2000" dirty="0"/>
              <a:t>`, `</a:t>
            </a:r>
            <a:r>
              <a:rPr lang="en-US" sz="2000" err="1"/>
              <a:t>launch_site</a:t>
            </a:r>
            <a:r>
              <a:rPr lang="en-US" sz="2000" dirty="0"/>
              <a:t>` FROM `SPACEXDATASET` WHERE `landing    outcome` = 'Failure (drone ship)' AND YEAR(`DATE`) = 2015;</a:t>
            </a:r>
            <a:endParaRPr lang="en-US" sz="2000" dirty="0">
              <a:ea typeface="Calibri"/>
              <a:cs typeface="Calibri"/>
            </a:endParaRPr>
          </a:p>
          <a:p>
            <a:endParaRPr lang="en-US" sz="2000" dirty="0"/>
          </a:p>
          <a:p>
            <a:r>
              <a:rPr lang="en-US" sz="2000" b="1" u="sng" dirty="0"/>
              <a:t>Result</a:t>
            </a:r>
            <a:r>
              <a:rPr lang="en-US" sz="2000" b="1" dirty="0"/>
              <a:t>:</a:t>
            </a:r>
            <a:r>
              <a:rPr lang="en-US" sz="2000" dirty="0"/>
              <a:t> </a:t>
            </a:r>
          </a:p>
          <a:p>
            <a:endParaRPr lang="en-US" sz="2000" dirty="0">
              <a:ea typeface="Calibri" panose="020F0502020204030204"/>
              <a:cs typeface="Calibri" panose="020F0502020204030204"/>
            </a:endParaRPr>
          </a:p>
          <a:p>
            <a:endParaRPr lang="en-US" sz="2000" dirty="0">
              <a:ea typeface="+mn-lt"/>
              <a:cs typeface="+mn-lt"/>
            </a:endParaRPr>
          </a:p>
          <a:p>
            <a:r>
              <a:rPr lang="en-US" sz="2000" b="1" u="sng" dirty="0">
                <a:ea typeface="+mn-lt"/>
                <a:cs typeface="+mn-lt"/>
              </a:rPr>
              <a:t>Explanation</a:t>
            </a:r>
            <a:r>
              <a:rPr lang="en-US" sz="2000" b="1" dirty="0">
                <a:ea typeface="+mn-lt"/>
                <a:cs typeface="+mn-lt"/>
              </a:rPr>
              <a:t>:</a:t>
            </a:r>
            <a:r>
              <a:rPr lang="en-US" sz="2000" dirty="0">
                <a:ea typeface="+mn-lt"/>
                <a:cs typeface="+mn-lt"/>
              </a:rPr>
              <a:t> There were two failed landing outcomes with a drone ship in 2015. Both launched from CCAFS LC-40. One occurred in January and the other in April.</a:t>
            </a:r>
            <a:endParaRPr lang="en-US" sz="2000" dirty="0">
              <a:ea typeface="Calibri" panose="020F0502020204030204"/>
              <a:cs typeface="Calibri" panose="020F0502020204030204"/>
            </a:endParaRPr>
          </a:p>
          <a:p>
            <a:endParaRPr lang="en-US" sz="2000" dirty="0">
              <a:ea typeface="Calibri" panose="020F0502020204030204"/>
              <a:cs typeface="Calibri" panose="020F0502020204030204"/>
            </a:endParaRPr>
          </a:p>
          <a:p>
            <a:endParaRPr lang="en-US" sz="2000" dirty="0">
              <a:ea typeface="Calibri" panose="020F0502020204030204"/>
              <a:cs typeface="Calibri" panose="020F0502020204030204"/>
            </a:endParaRPr>
          </a:p>
          <a:p>
            <a:endParaRPr lang="en-US" sz="2000"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32</a:t>
            </a:fld>
            <a:endParaRPr lang="en-US" sz="1100">
              <a:solidFill>
                <a:schemeClr val="tx1">
                  <a:lumMod val="50000"/>
                  <a:lumOff val="50000"/>
                </a:schemeClr>
              </a:solidFill>
              <a:latin typeface="+mn-lt"/>
            </a:endParaRPr>
          </a:p>
        </p:txBody>
      </p:sp>
      <p:pic>
        <p:nvPicPr>
          <p:cNvPr id="2" name="Graphic 8" descr="Rocket">
            <a:extLst>
              <a:ext uri="{FF2B5EF4-FFF2-40B4-BE49-F238E27FC236}">
                <a16:creationId xmlns:a16="http://schemas.microsoft.com/office/drawing/2014/main" id="{4D3B6813-BF5B-4C0A-D15A-DA4759EACA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0935" y="5041860"/>
            <a:ext cx="1773865" cy="1784908"/>
          </a:xfrm>
          <a:prstGeom prst="rect">
            <a:avLst/>
          </a:prstGeom>
        </p:spPr>
      </p:pic>
      <p:pic>
        <p:nvPicPr>
          <p:cNvPr id="6" name="Picture 5">
            <a:extLst>
              <a:ext uri="{FF2B5EF4-FFF2-40B4-BE49-F238E27FC236}">
                <a16:creationId xmlns:a16="http://schemas.microsoft.com/office/drawing/2014/main" id="{24E34F11-BBCB-D99A-78B9-03B4CCFF60CE}"/>
              </a:ext>
            </a:extLst>
          </p:cNvPr>
          <p:cNvPicPr>
            <a:picLocks noChangeAspect="1"/>
          </p:cNvPicPr>
          <p:nvPr/>
        </p:nvPicPr>
        <p:blipFill>
          <a:blip r:embed="rId4"/>
          <a:stretch>
            <a:fillRect/>
          </a:stretch>
        </p:blipFill>
        <p:spPr>
          <a:xfrm>
            <a:off x="5723421" y="3063598"/>
            <a:ext cx="4974809" cy="111732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rgbClr val="FFFFFF"/>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08" y="1710807"/>
            <a:ext cx="12175682" cy="5119006"/>
          </a:xfrm>
          <a:prstGeom prst="rect">
            <a:avLst/>
          </a:prstGeom>
        </p:spPr>
        <p:txBody>
          <a:bodyPr vert="horz" lIns="91440" tIns="45720" rIns="91440" bIns="45720" rtlCol="0" anchor="ctr">
            <a:normAutofit lnSpcReduction="10000"/>
          </a:bodyPr>
          <a:lstStyle/>
          <a:p>
            <a:pPr>
              <a:spcBef>
                <a:spcPts val="1400"/>
              </a:spcBef>
            </a:pPr>
            <a:r>
              <a:rPr lang="en-US" sz="2000" dirty="0"/>
              <a:t>Task: Rank the count of landing outcomes (such as Failure (drone ship) or Success (ground pad)) between the date 2010-06-04 and 2017-03-20, in descending order.</a:t>
            </a:r>
            <a:endParaRPr lang="en-US" sz="2000" dirty="0">
              <a:ea typeface="Calibri"/>
              <a:cs typeface="Calibri"/>
            </a:endParaRPr>
          </a:p>
          <a:p>
            <a:pPr>
              <a:spcBef>
                <a:spcPts val="1400"/>
              </a:spcBef>
            </a:pPr>
            <a:r>
              <a:rPr lang="en-US" sz="2000" dirty="0">
                <a:ea typeface="+mn-lt"/>
                <a:cs typeface="+mn-lt"/>
              </a:rPr>
              <a:t>Query: SELECT `landing    outcome`, count(`landing    outcome`) AS ‘Count’ FROM `SPACEXDATASET` WHERE `DATE` BETWEEN '2010-06-04' AND '2017-03-20' GROUP BY `landing    outcome` ORDER BY count(`landing    outcome`) DESC;</a:t>
            </a:r>
          </a:p>
          <a:p>
            <a:pPr>
              <a:spcBef>
                <a:spcPts val="1400"/>
              </a:spcBef>
            </a:pPr>
            <a:endParaRPr lang="en-US" sz="2000" dirty="0">
              <a:ea typeface="+mn-lt"/>
              <a:cs typeface="+mn-lt"/>
            </a:endParaRPr>
          </a:p>
          <a:p>
            <a:pPr>
              <a:spcBef>
                <a:spcPts val="1400"/>
              </a:spcBef>
            </a:pPr>
            <a:r>
              <a:rPr lang="en-US" sz="2000" dirty="0">
                <a:ea typeface="+mn-lt"/>
                <a:cs typeface="+mn-lt"/>
              </a:rPr>
              <a:t>Result:</a:t>
            </a:r>
          </a:p>
          <a:p>
            <a:pPr>
              <a:spcBef>
                <a:spcPts val="1400"/>
              </a:spcBef>
            </a:pPr>
            <a:endParaRPr lang="en-US" sz="2000" dirty="0">
              <a:ea typeface="Calibri"/>
              <a:cs typeface="Calibri"/>
            </a:endParaRPr>
          </a:p>
          <a:p>
            <a:pPr>
              <a:spcBef>
                <a:spcPts val="1400"/>
              </a:spcBef>
            </a:pPr>
            <a:endParaRPr lang="en-US" sz="2000" dirty="0">
              <a:ea typeface="Calibri"/>
              <a:cs typeface="Calibri"/>
            </a:endParaRPr>
          </a:p>
          <a:p>
            <a:pPr>
              <a:spcBef>
                <a:spcPts val="1400"/>
              </a:spcBef>
            </a:pPr>
            <a:endParaRPr lang="en-US" sz="2000" dirty="0">
              <a:ea typeface="+mn-lt"/>
              <a:cs typeface="+mn-lt"/>
            </a:endParaRPr>
          </a:p>
          <a:p>
            <a:pPr>
              <a:spcBef>
                <a:spcPts val="1400"/>
              </a:spcBef>
            </a:pPr>
            <a:endParaRPr lang="en-US" sz="2000" dirty="0">
              <a:ea typeface="+mn-lt"/>
              <a:cs typeface="+mn-lt"/>
            </a:endParaRPr>
          </a:p>
          <a:p>
            <a:pPr>
              <a:spcBef>
                <a:spcPts val="1400"/>
              </a:spcBef>
            </a:pPr>
            <a:endParaRPr lang="en-US" sz="2000" dirty="0">
              <a:ea typeface="+mn-lt"/>
              <a:cs typeface="+mn-lt"/>
            </a:endParaRPr>
          </a:p>
          <a:p>
            <a:pPr>
              <a:spcBef>
                <a:spcPts val="1400"/>
              </a:spcBef>
            </a:pPr>
            <a:r>
              <a:rPr lang="en-US" sz="2000" dirty="0">
                <a:ea typeface="+mn-lt"/>
                <a:cs typeface="+mn-lt"/>
              </a:rPr>
              <a:t>Explanation: The most common landing outcome was ‘No attempt’.</a:t>
            </a:r>
            <a:endParaRPr lang="en-US" sz="2000" dirty="0">
              <a:ea typeface="Calibri"/>
              <a:cs typeface="Calibri"/>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33</a:t>
            </a:fld>
            <a:endParaRPr lang="en-US" sz="1100">
              <a:solidFill>
                <a:schemeClr val="tx1">
                  <a:lumMod val="50000"/>
                  <a:lumOff val="50000"/>
                </a:schemeClr>
              </a:solidFill>
              <a:latin typeface="+mn-lt"/>
            </a:endParaRPr>
          </a:p>
        </p:txBody>
      </p:sp>
      <p:pic>
        <p:nvPicPr>
          <p:cNvPr id="2" name="Picture 1">
            <a:extLst>
              <a:ext uri="{FF2B5EF4-FFF2-40B4-BE49-F238E27FC236}">
                <a16:creationId xmlns:a16="http://schemas.microsoft.com/office/drawing/2014/main" id="{8B646BF1-777F-3AFD-31C9-EDB965FBAA73}"/>
              </a:ext>
            </a:extLst>
          </p:cNvPr>
          <p:cNvPicPr>
            <a:picLocks noChangeAspect="1"/>
          </p:cNvPicPr>
          <p:nvPr/>
        </p:nvPicPr>
        <p:blipFill>
          <a:blip r:embed="rId2"/>
          <a:stretch>
            <a:fillRect/>
          </a:stretch>
        </p:blipFill>
        <p:spPr>
          <a:xfrm>
            <a:off x="1140862" y="3437697"/>
            <a:ext cx="2113584" cy="287599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dirty="0">
                <a:solidFill>
                  <a:srgbClr val="FFFFFF"/>
                </a:solidFill>
                <a:latin typeface="+mj-lt"/>
                <a:ea typeface="+mj-ea"/>
                <a:cs typeface="+mj-cs"/>
              </a:rPr>
              <a:t> Falcon 9 Launch Site Locations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581727" y="649480"/>
            <a:ext cx="3025303" cy="5546047"/>
          </a:xfrm>
          <a:prstGeom prst="rect">
            <a:avLst/>
          </a:prstGeom>
        </p:spPr>
        <p:txBody>
          <a:bodyPr vert="horz" lIns="91440" tIns="45720" rIns="91440" bIns="45720" rtlCol="0" anchor="ctr">
            <a:normAutofit/>
          </a:bodyPr>
          <a:lstStyle/>
          <a:p>
            <a:r>
              <a:rPr lang="en-US" sz="1700" b="1"/>
              <a:t>California, USA.</a:t>
            </a:r>
          </a:p>
          <a:p>
            <a:pPr marL="0"/>
            <a:r>
              <a:rPr lang="en-US" sz="1700"/>
              <a:t>  VAFB SLC-4E | Vandenberg Air Force Base Space Launch Complex 4E.</a:t>
            </a:r>
          </a:p>
          <a:p>
            <a:endParaRPr lang="en-US" sz="1700"/>
          </a:p>
          <a:p>
            <a:pPr marL="342900"/>
            <a:r>
              <a:rPr lang="en-US" sz="1700" b="1"/>
              <a:t>Florida, USA.</a:t>
            </a:r>
          </a:p>
          <a:p>
            <a:pPr marL="0"/>
            <a:r>
              <a:rPr lang="en-US" sz="1700"/>
              <a:t>  KSC LC-39A | Kennedy Space Center Launch  Complex 39A.</a:t>
            </a:r>
          </a:p>
          <a:p>
            <a:pPr marL="0"/>
            <a:r>
              <a:rPr lang="en-US" sz="1700"/>
              <a:t>  CCAFS LC-40 | Cape Canaveral Air Force Station Launch Complex 40.</a:t>
            </a:r>
          </a:p>
          <a:p>
            <a:pPr marL="0"/>
            <a:r>
              <a:rPr lang="en-US" sz="1700"/>
              <a:t>  CCAFS SLC-40 | Cape Canaveral Air Force Station Space Launch Complex 40.</a:t>
            </a:r>
          </a:p>
          <a:p>
            <a:pPr marL="0">
              <a:spcBef>
                <a:spcPts val="1400"/>
              </a:spcBef>
            </a:pPr>
            <a:r>
              <a:rPr lang="en-US" sz="1700"/>
              <a:t>  *Note: CCAFS LC-40 and CCAFS SLC-40 in the data refer to the same launch site.</a:t>
            </a:r>
          </a:p>
          <a:p>
            <a:endParaRPr lang="en-US" sz="1700"/>
          </a:p>
        </p:txBody>
      </p:sp>
      <p:pic>
        <p:nvPicPr>
          <p:cNvPr id="6" name="Picture 5">
            <a:extLst>
              <a:ext uri="{FF2B5EF4-FFF2-40B4-BE49-F238E27FC236}">
                <a16:creationId xmlns:a16="http://schemas.microsoft.com/office/drawing/2014/main" id="{B789AF90-1858-DEF8-875A-8E115FFC4E51}"/>
              </a:ext>
            </a:extLst>
          </p:cNvPr>
          <p:cNvPicPr>
            <a:picLocks noChangeAspect="1"/>
          </p:cNvPicPr>
          <p:nvPr/>
        </p:nvPicPr>
        <p:blipFill>
          <a:blip r:embed="rId2"/>
          <a:srcRect l="34750" r="5721"/>
          <a:stretch>
            <a:fillRect/>
          </a:stretch>
        </p:blipFill>
        <p:spPr>
          <a:xfrm>
            <a:off x="8109502" y="10"/>
            <a:ext cx="4082498" cy="685799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35</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19608" y="943842"/>
            <a:ext cx="2795005" cy="422957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rgbClr val="FFFFFF"/>
                </a:solidFill>
                <a:latin typeface="IBM Plex Mono SemiBold"/>
                <a:ea typeface="+mj-ea"/>
                <a:cs typeface="+mj-cs"/>
              </a:rPr>
              <a:t>Map </a:t>
            </a:r>
            <a:r>
              <a:rPr lang="en-US">
                <a:solidFill>
                  <a:srgbClr val="FFFFFF"/>
                </a:solidFill>
                <a:latin typeface="IBM Plex Mono SemiBold"/>
                <a:ea typeface="+mj-ea"/>
                <a:cs typeface="+mj-cs"/>
              </a:rPr>
              <a:t>Markers of Success/Failed Landings</a:t>
            </a:r>
            <a:endParaRPr lang="en-US">
              <a:ea typeface="+mj-ea"/>
              <a:cs typeface="+mj-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36</a:t>
            </a:fld>
            <a:endParaRPr lang="en-US" sz="1100">
              <a:solidFill>
                <a:schemeClr val="tx1">
                  <a:lumMod val="50000"/>
                  <a:lumOff val="50000"/>
                </a:schemeClr>
              </a:solidFill>
              <a:latin typeface="+mn-lt"/>
            </a:endParaRPr>
          </a:p>
        </p:txBody>
      </p:sp>
      <p:graphicFrame>
        <p:nvGraphicFramePr>
          <p:cNvPr id="10" name="Content Placeholder 4">
            <a:extLst>
              <a:ext uri="{FF2B5EF4-FFF2-40B4-BE49-F238E27FC236}">
                <a16:creationId xmlns:a16="http://schemas.microsoft.com/office/drawing/2014/main" id="{70D0C649-D604-69BD-C282-6ABE44244C34}"/>
              </a:ext>
            </a:extLst>
          </p:cNvPr>
          <p:cNvGraphicFramePr>
            <a:graphicFrameLocks noGrp="1"/>
          </p:cNvGraphicFramePr>
          <p:nvPr>
            <p:ph idx="4294967295"/>
            <p:extLst>
              <p:ext uri="{D42A27DB-BD31-4B8C-83A1-F6EECF244321}">
                <p14:modId xmlns:p14="http://schemas.microsoft.com/office/powerpoint/2010/main" val="2926207254"/>
              </p:ext>
            </p:extLst>
          </p:nvPr>
        </p:nvGraphicFramePr>
        <p:xfrm>
          <a:off x="4176183" y="341832"/>
          <a:ext cx="7738049" cy="3775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4" name="Picture 33">
            <a:extLst>
              <a:ext uri="{FF2B5EF4-FFF2-40B4-BE49-F238E27FC236}">
                <a16:creationId xmlns:a16="http://schemas.microsoft.com/office/drawing/2014/main" id="{8701BC11-94D3-9C2F-DA2D-03FB9FDE755B}"/>
              </a:ext>
            </a:extLst>
          </p:cNvPr>
          <p:cNvPicPr>
            <a:picLocks noChangeAspect="1"/>
          </p:cNvPicPr>
          <p:nvPr/>
        </p:nvPicPr>
        <p:blipFill>
          <a:blip r:embed="rId7"/>
          <a:srcRect l="4684" t="52597" r="11519" b="2330"/>
          <a:stretch>
            <a:fillRect/>
          </a:stretch>
        </p:blipFill>
        <p:spPr>
          <a:xfrm>
            <a:off x="4178921" y="4293375"/>
            <a:ext cx="7303326" cy="2344070"/>
          </a:xfrm>
          <a:prstGeom prst="rect">
            <a:avLst/>
          </a:prstGeom>
        </p:spPr>
      </p:pic>
      <p:sp>
        <p:nvSpPr>
          <p:cNvPr id="45" name="TextBox 44">
            <a:extLst>
              <a:ext uri="{FF2B5EF4-FFF2-40B4-BE49-F238E27FC236}">
                <a16:creationId xmlns:a16="http://schemas.microsoft.com/office/drawing/2014/main" id="{DF0A1E88-C0B3-6A19-53EA-DEF9778D171E}"/>
              </a:ext>
            </a:extLst>
          </p:cNvPr>
          <p:cNvSpPr txBox="1"/>
          <p:nvPr/>
        </p:nvSpPr>
        <p:spPr>
          <a:xfrm>
            <a:off x="4297218" y="6456218"/>
            <a:ext cx="1484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VAFB SLC-4E</a:t>
            </a:r>
          </a:p>
        </p:txBody>
      </p:sp>
      <p:sp>
        <p:nvSpPr>
          <p:cNvPr id="55" name="TextBox 54">
            <a:extLst>
              <a:ext uri="{FF2B5EF4-FFF2-40B4-BE49-F238E27FC236}">
                <a16:creationId xmlns:a16="http://schemas.microsoft.com/office/drawing/2014/main" id="{87559469-7B17-FB30-F7DD-CBBF8028DFCE}"/>
              </a:ext>
            </a:extLst>
          </p:cNvPr>
          <p:cNvSpPr txBox="1"/>
          <p:nvPr/>
        </p:nvSpPr>
        <p:spPr>
          <a:xfrm>
            <a:off x="6093791" y="645822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KSC LC-39A</a:t>
            </a:r>
          </a:p>
        </p:txBody>
      </p:sp>
      <p:sp>
        <p:nvSpPr>
          <p:cNvPr id="56" name="TextBox 55">
            <a:extLst>
              <a:ext uri="{FF2B5EF4-FFF2-40B4-BE49-F238E27FC236}">
                <a16:creationId xmlns:a16="http://schemas.microsoft.com/office/drawing/2014/main" id="{66811871-3B9F-AAE4-5D8F-FC68F11A5827}"/>
              </a:ext>
            </a:extLst>
          </p:cNvPr>
          <p:cNvSpPr txBox="1"/>
          <p:nvPr/>
        </p:nvSpPr>
        <p:spPr>
          <a:xfrm>
            <a:off x="7838661" y="644718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CCAFS LC-40</a:t>
            </a:r>
          </a:p>
        </p:txBody>
      </p:sp>
      <p:sp>
        <p:nvSpPr>
          <p:cNvPr id="57" name="TextBox 56">
            <a:extLst>
              <a:ext uri="{FF2B5EF4-FFF2-40B4-BE49-F238E27FC236}">
                <a16:creationId xmlns:a16="http://schemas.microsoft.com/office/drawing/2014/main" id="{CFD4B5AB-F869-0FA4-9845-B2E07A79D6E0}"/>
              </a:ext>
            </a:extLst>
          </p:cNvPr>
          <p:cNvSpPr txBox="1"/>
          <p:nvPr/>
        </p:nvSpPr>
        <p:spPr>
          <a:xfrm>
            <a:off x="9605617" y="645822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CCAFS SLC-40</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Rectangle 46">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Distance from Launch Site to Proximities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94597" y="583220"/>
            <a:ext cx="2693999" cy="5634394"/>
          </a:xfrm>
          <a:prstGeom prst="rect">
            <a:avLst/>
          </a:prstGeom>
        </p:spPr>
        <p:txBody>
          <a:bodyPr vert="horz" lIns="91440" tIns="45720" rIns="91440" bIns="45720" rtlCol="0" anchor="ctr">
            <a:normAutofit/>
          </a:bodyPr>
          <a:lstStyle/>
          <a:p>
            <a:r>
              <a:rPr lang="en-US" sz="2000"/>
              <a:t>The CCAFS LC-40 and CCAFS SLC-40 launch sites have coordinates that are close to being, but are not exactly, right on top of each other.</a:t>
            </a:r>
          </a:p>
          <a:p>
            <a:r>
              <a:rPr lang="en-US" sz="2000"/>
              <a:t>The perimeter road around CCAFS LC-40 is 0.19 km away from the launch site coordinates.</a:t>
            </a:r>
          </a:p>
          <a:p>
            <a:r>
              <a:rPr lang="en-US" sz="2000"/>
              <a:t>The coastline is 0.92 km away from CCAFS LC-40.</a:t>
            </a:r>
          </a:p>
          <a:p>
            <a:pPr>
              <a:spcBef>
                <a:spcPts val="1400"/>
              </a:spcBef>
            </a:pPr>
            <a:r>
              <a:rPr lang="en-US" sz="2000"/>
              <a:t>The rail line is 1.33 km away from CCAFS LC-40.</a:t>
            </a:r>
          </a:p>
          <a:p>
            <a:pPr>
              <a:spcBef>
                <a:spcPts val="1400"/>
              </a:spcBef>
            </a:pPr>
            <a:endParaRPr lang="en-US" sz="2000"/>
          </a:p>
        </p:txBody>
      </p:sp>
      <p:pic>
        <p:nvPicPr>
          <p:cNvPr id="6" name="Picture 5">
            <a:extLst>
              <a:ext uri="{FF2B5EF4-FFF2-40B4-BE49-F238E27FC236}">
                <a16:creationId xmlns:a16="http://schemas.microsoft.com/office/drawing/2014/main" id="{F08B2837-7548-3605-DF36-8EC67574B4D0}"/>
              </a:ext>
            </a:extLst>
          </p:cNvPr>
          <p:cNvPicPr>
            <a:picLocks noChangeAspect="1"/>
          </p:cNvPicPr>
          <p:nvPr/>
        </p:nvPicPr>
        <p:blipFill>
          <a:blip r:embed="rId2"/>
          <a:stretch>
            <a:fillRect/>
          </a:stretch>
        </p:blipFill>
        <p:spPr>
          <a:xfrm>
            <a:off x="7170809" y="881424"/>
            <a:ext cx="5018295" cy="473155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5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5" name="Rectangle 5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Launch Success Count for All Sites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155904" y="414157"/>
            <a:ext cx="2778774" cy="6050310"/>
          </a:xfrm>
          <a:prstGeom prst="rect">
            <a:avLst/>
          </a:prstGeom>
        </p:spPr>
        <p:txBody>
          <a:bodyPr vert="horz" lIns="91440" tIns="45720" rIns="91440" bIns="45720" rtlCol="0" anchor="ctr">
            <a:normAutofit/>
          </a:bodyPr>
          <a:lstStyle/>
          <a:p>
            <a:r>
              <a:rPr lang="en-US" sz="2000"/>
              <a:t>The dropdown menu allowed the selection of one or all launch sites.</a:t>
            </a:r>
          </a:p>
          <a:p>
            <a:r>
              <a:rPr lang="en-US" sz="2000"/>
              <a:t>With all launch sites selected, the pie chart displayed the distribution of successful Falcon 9 first stage landing outcomes between the different launch sites.</a:t>
            </a:r>
          </a:p>
          <a:p>
            <a:pPr>
              <a:spcBef>
                <a:spcPts val="1400"/>
              </a:spcBef>
            </a:pPr>
            <a:r>
              <a:rPr lang="en-US" sz="2000"/>
              <a:t>The greatest share of successful Falcon 9 first stage landing outcomes (at 41.7% of the total) occurred at KSC LC-39A.</a:t>
            </a:r>
          </a:p>
        </p:txBody>
      </p:sp>
      <p:pic>
        <p:nvPicPr>
          <p:cNvPr id="2" name="Picture 1">
            <a:extLst>
              <a:ext uri="{FF2B5EF4-FFF2-40B4-BE49-F238E27FC236}">
                <a16:creationId xmlns:a16="http://schemas.microsoft.com/office/drawing/2014/main" id="{D2DDF9DB-40AB-D5DE-89F0-585F9E0AB9C5}"/>
              </a:ext>
            </a:extLst>
          </p:cNvPr>
          <p:cNvPicPr>
            <a:picLocks noChangeAspect="1"/>
          </p:cNvPicPr>
          <p:nvPr/>
        </p:nvPicPr>
        <p:blipFill>
          <a:blip r:embed="rId2"/>
          <a:stretch>
            <a:fillRect/>
          </a:stretch>
        </p:blipFill>
        <p:spPr>
          <a:xfrm>
            <a:off x="7033739" y="925491"/>
            <a:ext cx="5162185" cy="495166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39</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136397" y="502020"/>
            <a:ext cx="5323715" cy="1642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44923" y="2405894"/>
            <a:ext cx="5315189" cy="35350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endParaRPr lang="en-US" sz="1400">
              <a:solidFill>
                <a:schemeClr val="tx1"/>
              </a:solidFill>
              <a:latin typeface="+mn-lt"/>
            </a:endParaRPr>
          </a:p>
          <a:p>
            <a:pPr>
              <a:buFont typeface="Arial" panose="020B0604020202020204" pitchFamily="34" charset="0"/>
              <a:buChar char="•"/>
            </a:pPr>
            <a:r>
              <a:rPr lang="en-US" sz="1400">
                <a:solidFill>
                  <a:schemeClr val="tx1"/>
                </a:solidFill>
                <a:latin typeface="+mn-lt"/>
              </a:rPr>
              <a:t>In competition with SpaceX, a rival rocket launch company wants to make predictions about the success of SpaceX Falcon 9 rocket first stage landings.</a:t>
            </a:r>
          </a:p>
          <a:p>
            <a:pPr marL="0">
              <a:buFont typeface="Arial" panose="020B0604020202020204" pitchFamily="34" charset="0"/>
              <a:buChar char="•"/>
            </a:pPr>
            <a:endParaRPr lang="en-US" sz="1400">
              <a:solidFill>
                <a:schemeClr val="tx1"/>
              </a:solidFill>
              <a:latin typeface="+mn-lt"/>
            </a:endParaRPr>
          </a:p>
          <a:p>
            <a:pPr>
              <a:buFont typeface="Arial" panose="020B0604020202020204" pitchFamily="34" charset="0"/>
              <a:buChar char="•"/>
            </a:pPr>
            <a:r>
              <a:rPr lang="en-US" sz="1400">
                <a:solidFill>
                  <a:schemeClr val="tx1"/>
                </a:solidFill>
                <a:latin typeface="+mn-lt"/>
              </a:rPr>
              <a:t>Questions to explore:</a:t>
            </a:r>
          </a:p>
          <a:p>
            <a:pPr marL="0">
              <a:buFont typeface="Arial" panose="020B0604020202020204" pitchFamily="34" charset="0"/>
              <a:buChar char="•"/>
            </a:pPr>
            <a:endParaRPr lang="en-US" sz="1400">
              <a:solidFill>
                <a:schemeClr val="tx1"/>
              </a:solidFill>
              <a:latin typeface="+mn-lt"/>
            </a:endParaRPr>
          </a:p>
          <a:p>
            <a:pPr lvl="1">
              <a:buFont typeface="Arial" panose="020B0604020202020204" pitchFamily="34" charset="0"/>
              <a:buChar char="•"/>
            </a:pPr>
            <a:r>
              <a:rPr lang="en-US" sz="1400">
                <a:solidFill>
                  <a:schemeClr val="tx1"/>
                </a:solidFill>
                <a:latin typeface="+mn-lt"/>
              </a:rPr>
              <a:t>What is the nature and extent of the available data about SpaceX Falcon 9 first stage landings?</a:t>
            </a:r>
          </a:p>
          <a:p>
            <a:pPr lvl="1">
              <a:buFont typeface="Arial" panose="020B0604020202020204" pitchFamily="34" charset="0"/>
              <a:buChar char="•"/>
            </a:pPr>
            <a:r>
              <a:rPr lang="en-US" sz="1400">
                <a:solidFill>
                  <a:schemeClr val="tx1"/>
                </a:solidFill>
                <a:latin typeface="+mn-lt"/>
              </a:rPr>
              <a:t>Which machine learning model would work best (have the highest accuracy) to predict the outcome of a Falcon 9 first stage landing from a future launch?</a:t>
            </a:r>
          </a:p>
          <a:p>
            <a:pPr lvl="1">
              <a:spcBef>
                <a:spcPts val="1400"/>
              </a:spcBef>
              <a:buFont typeface="Arial" panose="020B0604020202020204" pitchFamily="34" charset="0"/>
              <a:buChar char="•"/>
            </a:pPr>
            <a:r>
              <a:rPr lang="en-US" sz="1400">
                <a:solidFill>
                  <a:schemeClr val="tx1"/>
                </a:solidFill>
                <a:latin typeface="+mn-lt"/>
              </a:rPr>
              <a:t>Will a future Falcon 9 first stage landing be successful?</a:t>
            </a:r>
          </a:p>
        </p:txBody>
      </p:sp>
      <p:sp>
        <p:nvSpPr>
          <p:cNvPr id="41" name="Rectangle 4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Graphic 22" descr="Rocket">
            <a:extLst>
              <a:ext uri="{FF2B5EF4-FFF2-40B4-BE49-F238E27FC236}">
                <a16:creationId xmlns:a16="http://schemas.microsoft.com/office/drawing/2014/main" id="{F0EBFD83-E74B-E439-2E60-F5C8163B50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a:t>
            </a:fld>
            <a:endParaRPr lang="en-US" sz="1100">
              <a:solidFill>
                <a:srgbClr val="FFFFFF"/>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Launch Site with Highest Launch Success Ratio</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581727" y="492598"/>
            <a:ext cx="2296921" cy="5960665"/>
          </a:xfrm>
          <a:prstGeom prst="rect">
            <a:avLst/>
          </a:prstGeom>
        </p:spPr>
        <p:txBody>
          <a:bodyPr vert="horz" lIns="91440" tIns="45720" rIns="91440" bIns="45720" rtlCol="0" anchor="ctr">
            <a:normAutofit/>
          </a:bodyPr>
          <a:lstStyle/>
          <a:p>
            <a:r>
              <a:rPr lang="en-US" sz="2000"/>
              <a:t>Falcon 9 first stage failed landings are indicated by the ‘0’ Class (■ blue wedge in the pie chart) and successful landings by the ‘1’ Class (■ red wedge in the pie chart).</a:t>
            </a:r>
          </a:p>
          <a:p>
            <a:pPr>
              <a:spcBef>
                <a:spcPts val="1400"/>
              </a:spcBef>
            </a:pPr>
            <a:r>
              <a:rPr lang="en-US" sz="2000"/>
              <a:t>CCAFS SLC-40 was the launch site that had the highest Falcon 9 first stage landing success rate (42.9%).</a:t>
            </a:r>
          </a:p>
          <a:p>
            <a:endParaRPr lang="en-US" sz="2000"/>
          </a:p>
        </p:txBody>
      </p:sp>
      <p:pic>
        <p:nvPicPr>
          <p:cNvPr id="2" name="Picture 1">
            <a:extLst>
              <a:ext uri="{FF2B5EF4-FFF2-40B4-BE49-F238E27FC236}">
                <a16:creationId xmlns:a16="http://schemas.microsoft.com/office/drawing/2014/main" id="{9B951EF6-74CB-33E2-DA12-BB4F017E8415}"/>
              </a:ext>
            </a:extLst>
          </p:cNvPr>
          <p:cNvPicPr>
            <a:picLocks noChangeAspect="1"/>
          </p:cNvPicPr>
          <p:nvPr/>
        </p:nvPicPr>
        <p:blipFill>
          <a:blip r:embed="rId2"/>
          <a:stretch>
            <a:fillRect/>
          </a:stretch>
        </p:blipFill>
        <p:spPr>
          <a:xfrm>
            <a:off x="6876857" y="903079"/>
            <a:ext cx="5319067" cy="491804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40</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498143" y="456345"/>
            <a:ext cx="3179929" cy="35560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Payload vs. Launch Outcome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152467" y="157605"/>
            <a:ext cx="2908030" cy="6202252"/>
          </a:xfrm>
          <a:prstGeom prst="rect">
            <a:avLst/>
          </a:prstGeom>
        </p:spPr>
        <p:txBody>
          <a:bodyPr vert="horz" lIns="91440" tIns="45720" rIns="91440" bIns="45720" rtlCol="0" anchor="ctr">
            <a:normAutofit/>
          </a:bodyPr>
          <a:lstStyle/>
          <a:p>
            <a:r>
              <a:rPr lang="en-US" sz="2000" dirty="0"/>
              <a:t>These screenshots are of the Payload vs. Launch Outcome scatter plots for all sites, with different payload selected in the range slider.</a:t>
            </a:r>
          </a:p>
          <a:p>
            <a:r>
              <a:rPr lang="en-US" sz="2000" dirty="0"/>
              <a:t>The payload range from about 2,000 kg to 5,000 kg has the largest success rate.</a:t>
            </a:r>
          </a:p>
          <a:p>
            <a:pPr>
              <a:spcBef>
                <a:spcPts val="1400"/>
              </a:spcBef>
            </a:pPr>
            <a:r>
              <a:rPr lang="en-US" sz="2000" dirty="0"/>
              <a:t>The ‘FT’ booster version category has the largest success rate.</a:t>
            </a:r>
          </a:p>
          <a:p>
            <a:pPr>
              <a:spcBef>
                <a:spcPts val="1400"/>
              </a:spcBef>
            </a:pPr>
            <a:endParaRPr lang="en-US" sz="2000"/>
          </a:p>
        </p:txBody>
      </p:sp>
      <p:pic>
        <p:nvPicPr>
          <p:cNvPr id="14" name="Picture 13">
            <a:extLst>
              <a:ext uri="{FF2B5EF4-FFF2-40B4-BE49-F238E27FC236}">
                <a16:creationId xmlns:a16="http://schemas.microsoft.com/office/drawing/2014/main" id="{56900DE0-302E-2FFB-6856-A49E2D29EC72}"/>
              </a:ext>
            </a:extLst>
          </p:cNvPr>
          <p:cNvPicPr>
            <a:picLocks noChangeAspect="1"/>
          </p:cNvPicPr>
          <p:nvPr/>
        </p:nvPicPr>
        <p:blipFill>
          <a:blip r:embed="rId2"/>
          <a:srcRect t="6937" r="3" b="4130"/>
          <a:stretch>
            <a:fillRect/>
          </a:stretch>
        </p:blipFill>
        <p:spPr>
          <a:xfrm>
            <a:off x="8331957" y="3314"/>
            <a:ext cx="3867087" cy="17196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098A3852-C11C-7BB5-6F84-4203CE948A64}"/>
              </a:ext>
            </a:extLst>
          </p:cNvPr>
          <p:cNvPicPr>
            <a:picLocks noChangeAspect="1"/>
          </p:cNvPicPr>
          <p:nvPr/>
        </p:nvPicPr>
        <p:blipFill>
          <a:blip r:embed="rId3"/>
          <a:srcRect t="5203" r="3" b="5864"/>
          <a:stretch>
            <a:fillRect/>
          </a:stretch>
        </p:blipFill>
        <p:spPr>
          <a:xfrm>
            <a:off x="8331957" y="1717813"/>
            <a:ext cx="3867087" cy="17196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F3E0FAD2-9035-B1B2-F802-E00203CB29F5}"/>
              </a:ext>
            </a:extLst>
          </p:cNvPr>
          <p:cNvPicPr>
            <a:picLocks noChangeAspect="1"/>
          </p:cNvPicPr>
          <p:nvPr/>
        </p:nvPicPr>
        <p:blipFill>
          <a:blip r:embed="rId4"/>
          <a:srcRect t="4547" r="3" b="6520"/>
          <a:stretch>
            <a:fillRect/>
          </a:stretch>
        </p:blipFill>
        <p:spPr>
          <a:xfrm>
            <a:off x="8331957" y="3428996"/>
            <a:ext cx="3867087" cy="17196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41</a:t>
            </a:fld>
            <a:endParaRPr lang="en-US" sz="1100">
              <a:solidFill>
                <a:srgbClr val="FFFFFF"/>
              </a:solidFill>
              <a:latin typeface="+mn-lt"/>
            </a:endParaRPr>
          </a:p>
        </p:txBody>
      </p:sp>
      <p:sp>
        <p:nvSpPr>
          <p:cNvPr id="18" name="TextBox 17">
            <a:extLst>
              <a:ext uri="{FF2B5EF4-FFF2-40B4-BE49-F238E27FC236}">
                <a16:creationId xmlns:a16="http://schemas.microsoft.com/office/drawing/2014/main" id="{71F304CA-8A1F-0FC3-B5FD-DAFAD643886F}"/>
              </a:ext>
            </a:extLst>
          </p:cNvPr>
          <p:cNvSpPr txBox="1"/>
          <p:nvPr/>
        </p:nvSpPr>
        <p:spPr>
          <a:xfrm flipH="1">
            <a:off x="7540171" y="869042"/>
            <a:ext cx="18288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KSC LC-39A</a:t>
            </a:r>
          </a:p>
          <a:p>
            <a:endParaRPr lang="en-US" dirty="0">
              <a:ea typeface="Calibri"/>
              <a:cs typeface="Calibri"/>
            </a:endParaRPr>
          </a:p>
        </p:txBody>
      </p:sp>
      <p:sp>
        <p:nvSpPr>
          <p:cNvPr id="20" name="TextBox 19">
            <a:extLst>
              <a:ext uri="{FF2B5EF4-FFF2-40B4-BE49-F238E27FC236}">
                <a16:creationId xmlns:a16="http://schemas.microsoft.com/office/drawing/2014/main" id="{2AB29820-C807-53A4-32D7-42E0CC9AF086}"/>
              </a:ext>
            </a:extLst>
          </p:cNvPr>
          <p:cNvSpPr txBox="1"/>
          <p:nvPr/>
        </p:nvSpPr>
        <p:spPr>
          <a:xfrm>
            <a:off x="7527471" y="239304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CCAFS SLC-40</a:t>
            </a:r>
          </a:p>
        </p:txBody>
      </p:sp>
      <p:sp>
        <p:nvSpPr>
          <p:cNvPr id="24" name="TextBox 23">
            <a:extLst>
              <a:ext uri="{FF2B5EF4-FFF2-40B4-BE49-F238E27FC236}">
                <a16:creationId xmlns:a16="http://schemas.microsoft.com/office/drawing/2014/main" id="{CB2B2442-8FC6-43D4-E385-3533748BBD1B}"/>
              </a:ext>
            </a:extLst>
          </p:cNvPr>
          <p:cNvSpPr txBox="1"/>
          <p:nvPr/>
        </p:nvSpPr>
        <p:spPr>
          <a:xfrm>
            <a:off x="7527471" y="391704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VAFB SLC-4E</a:t>
            </a:r>
          </a:p>
        </p:txBody>
      </p:sp>
      <p:pic>
        <p:nvPicPr>
          <p:cNvPr id="28" name="Picture 27">
            <a:extLst>
              <a:ext uri="{FF2B5EF4-FFF2-40B4-BE49-F238E27FC236}">
                <a16:creationId xmlns:a16="http://schemas.microsoft.com/office/drawing/2014/main" id="{5CF7D026-5AB1-734D-E95E-CC1A70A9ED2A}"/>
              </a:ext>
            </a:extLst>
          </p:cNvPr>
          <p:cNvPicPr>
            <a:picLocks noChangeAspect="1"/>
          </p:cNvPicPr>
          <p:nvPr/>
        </p:nvPicPr>
        <p:blipFill>
          <a:blip r:embed="rId5"/>
          <a:stretch>
            <a:fillRect/>
          </a:stretch>
        </p:blipFill>
        <p:spPr>
          <a:xfrm>
            <a:off x="8326322" y="5127643"/>
            <a:ext cx="3878876" cy="17303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5" name="TextBox 24">
            <a:extLst>
              <a:ext uri="{FF2B5EF4-FFF2-40B4-BE49-F238E27FC236}">
                <a16:creationId xmlns:a16="http://schemas.microsoft.com/office/drawing/2014/main" id="{EACBA6AB-42B3-6AC3-1D5E-ADF64F4B194A}"/>
              </a:ext>
            </a:extLst>
          </p:cNvPr>
          <p:cNvSpPr txBox="1"/>
          <p:nvPr/>
        </p:nvSpPr>
        <p:spPr>
          <a:xfrm>
            <a:off x="7498047" y="5809739"/>
            <a:ext cx="27704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CCAFS LC-40</a:t>
            </a:r>
            <a:r>
              <a:rPr lang="en-US" dirty="0">
                <a:ea typeface="Calibri"/>
                <a:cs typeface="Calibri"/>
              </a:rPr>
              <a:t>​</a:t>
            </a:r>
            <a:endParaRPr lang="en-US"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967141" y="10744"/>
            <a:ext cx="6555347" cy="3439342"/>
          </a:xfrm>
          <a:prstGeom prst="rect">
            <a:avLst/>
          </a:prstGeom>
        </p:spPr>
        <p:txBody>
          <a:bodyPr vert="horz" lIns="91440" tIns="45720" rIns="91440" bIns="45720" rtlCol="0" anchor="ctr">
            <a:normAutofit/>
          </a:bodyPr>
          <a:lstStyle/>
          <a:p>
            <a:pPr>
              <a:spcBef>
                <a:spcPts val="1400"/>
              </a:spcBef>
            </a:pPr>
            <a:r>
              <a:rPr lang="en-US" sz="2000"/>
              <a:t>All models performed equally well except for the Decision Tree model which performed poorly relative to the other models.</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43</a:t>
            </a:fld>
            <a:endParaRPr lang="en-US" sz="1100">
              <a:solidFill>
                <a:schemeClr val="tx1">
                  <a:lumMod val="50000"/>
                  <a:lumOff val="50000"/>
                </a:schemeClr>
              </a:solidFill>
              <a:latin typeface="+mn-lt"/>
            </a:endParaRPr>
          </a:p>
        </p:txBody>
      </p:sp>
      <p:pic>
        <p:nvPicPr>
          <p:cNvPr id="2" name="Picture 1">
            <a:extLst>
              <a:ext uri="{FF2B5EF4-FFF2-40B4-BE49-F238E27FC236}">
                <a16:creationId xmlns:a16="http://schemas.microsoft.com/office/drawing/2014/main" id="{731D5321-B61B-81A3-51AF-3F65A0F56062}"/>
              </a:ext>
            </a:extLst>
          </p:cNvPr>
          <p:cNvPicPr>
            <a:picLocks noChangeAspect="1"/>
          </p:cNvPicPr>
          <p:nvPr/>
        </p:nvPicPr>
        <p:blipFill>
          <a:blip r:embed="rId2"/>
          <a:stretch>
            <a:fillRect/>
          </a:stretch>
        </p:blipFill>
        <p:spPr>
          <a:xfrm>
            <a:off x="4778469" y="3163701"/>
            <a:ext cx="6915711" cy="346654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136397" y="502020"/>
            <a:ext cx="5323715" cy="1642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Confusion Matrix</a:t>
            </a:r>
            <a:endParaRPr lang="en-US" sz="4400" kern="1200" dirty="0">
              <a:solidFill>
                <a:schemeClr val="tx1"/>
              </a:solidFill>
              <a:latin typeface="+mj-lt"/>
              <a:ea typeface="Calibri Light"/>
              <a:cs typeface="Calibri Ligh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44923" y="2405894"/>
            <a:ext cx="5315189" cy="3535083"/>
          </a:xfrm>
          <a:prstGeom prst="rect">
            <a:avLst/>
          </a:prstGeom>
        </p:spPr>
        <p:txBody>
          <a:bodyPr vert="horz" lIns="91440" tIns="45720" rIns="91440" bIns="45720" rtlCol="0" anchor="t">
            <a:normAutofit/>
          </a:bodyPr>
          <a:lstStyle/>
          <a:p>
            <a:r>
              <a:rPr lang="en-US" sz="1700"/>
              <a:t>Shown here is the confusion matrix for the Logistic Regression model.</a:t>
            </a:r>
          </a:p>
          <a:p>
            <a:pPr>
              <a:spcBef>
                <a:spcPts val="1400"/>
              </a:spcBef>
            </a:pPr>
            <a:r>
              <a:rPr lang="en-US" sz="1700"/>
              <a:t>Confusion matrices can be read as:</a:t>
            </a:r>
          </a:p>
          <a:p>
            <a:pPr>
              <a:spcBef>
                <a:spcPts val="1400"/>
              </a:spcBef>
            </a:pPr>
            <a:endParaRPr lang="en-US" sz="1700"/>
          </a:p>
          <a:p>
            <a:pPr>
              <a:spcBef>
                <a:spcPts val="1400"/>
              </a:spcBef>
            </a:pPr>
            <a:endParaRPr lang="en-US" sz="1700"/>
          </a:p>
          <a:p>
            <a:pPr>
              <a:spcBef>
                <a:spcPts val="1400"/>
              </a:spcBef>
            </a:pPr>
            <a:endParaRPr lang="en-US" sz="1700"/>
          </a:p>
          <a:p>
            <a:r>
              <a:rPr lang="en-US" sz="1700"/>
              <a:t>Prediction Breakdown:</a:t>
            </a:r>
          </a:p>
          <a:p>
            <a:r>
              <a:rPr lang="en-US" sz="1700"/>
              <a:t>12 True Positives and 3 True Negatives</a:t>
            </a:r>
          </a:p>
          <a:p>
            <a:pPr>
              <a:spcBef>
                <a:spcPts val="1400"/>
              </a:spcBef>
            </a:pPr>
            <a:r>
              <a:rPr lang="en-US" sz="1700"/>
              <a:t>3 False Positives and 0 False Negatives</a:t>
            </a:r>
          </a:p>
        </p:txBody>
      </p:sp>
      <p:sp>
        <p:nvSpPr>
          <p:cNvPr id="16" name="Rectangle 15">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439A5FF0-0337-81CA-501B-FA01266ED532}"/>
              </a:ext>
            </a:extLst>
          </p:cNvPr>
          <p:cNvPicPr>
            <a:picLocks noChangeAspect="1"/>
          </p:cNvPicPr>
          <p:nvPr/>
        </p:nvPicPr>
        <p:blipFill>
          <a:blip r:embed="rId2"/>
          <a:stretch>
            <a:fillRect/>
          </a:stretch>
        </p:blipFill>
        <p:spPr>
          <a:xfrm>
            <a:off x="4700320" y="2973328"/>
            <a:ext cx="1750060" cy="1850912"/>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44</a:t>
            </a:fld>
            <a:endParaRPr lang="en-US" sz="1100">
              <a:solidFill>
                <a:srgbClr val="FFFFFF"/>
              </a:solidFill>
              <a:latin typeface="+mn-lt"/>
            </a:endParaRPr>
          </a:p>
        </p:txBody>
      </p:sp>
      <p:pic>
        <p:nvPicPr>
          <p:cNvPr id="7" name="Picture 6">
            <a:extLst>
              <a:ext uri="{FF2B5EF4-FFF2-40B4-BE49-F238E27FC236}">
                <a16:creationId xmlns:a16="http://schemas.microsoft.com/office/drawing/2014/main" id="{1FB74EF7-B6AA-0368-2CF0-1B8C367A305E}"/>
              </a:ext>
            </a:extLst>
          </p:cNvPr>
          <p:cNvPicPr>
            <a:picLocks noChangeAspect="1"/>
          </p:cNvPicPr>
          <p:nvPr/>
        </p:nvPicPr>
        <p:blipFill>
          <a:blip r:embed="rId3"/>
          <a:stretch>
            <a:fillRect/>
          </a:stretch>
        </p:blipFill>
        <p:spPr>
          <a:xfrm>
            <a:off x="8111378" y="2031907"/>
            <a:ext cx="4082303" cy="326483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383564" y="348865"/>
            <a:ext cx="9718111" cy="1576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Conclusions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45</a:t>
            </a:fld>
            <a:endParaRPr lang="en-US" sz="1100">
              <a:solidFill>
                <a:schemeClr val="tx1">
                  <a:lumMod val="50000"/>
                  <a:lumOff val="50000"/>
                </a:schemeClr>
              </a:solidFill>
              <a:latin typeface="+mn-lt"/>
            </a:endParaRPr>
          </a:p>
        </p:txBody>
      </p:sp>
      <p:graphicFrame>
        <p:nvGraphicFramePr>
          <p:cNvPr id="34" name="Content Placeholder 3">
            <a:extLst>
              <a:ext uri="{FF2B5EF4-FFF2-40B4-BE49-F238E27FC236}">
                <a16:creationId xmlns:a16="http://schemas.microsoft.com/office/drawing/2014/main" id="{D9150466-3590-C145-E14E-A1FD689B509A}"/>
              </a:ext>
            </a:extLst>
          </p:cNvPr>
          <p:cNvGraphicFramePr>
            <a:graphicFrameLocks noGrp="1"/>
          </p:cNvGraphicFramePr>
          <p:nvPr>
            <p:ph sz="half" idx="4294967295"/>
            <p:extLst>
              <p:ext uri="{D42A27DB-BD31-4B8C-83A1-F6EECF244321}">
                <p14:modId xmlns:p14="http://schemas.microsoft.com/office/powerpoint/2010/main" val="3580395400"/>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934570" y="104038"/>
            <a:ext cx="10590715" cy="14706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b="1" kern="1200" dirty="0">
                <a:solidFill>
                  <a:srgbClr val="FFFFFF"/>
                </a:solidFill>
                <a:latin typeface="+mj-lt"/>
                <a:ea typeface="+mj-ea"/>
                <a:cs typeface="+mj-cs"/>
              </a:rPr>
              <a:t>Appendix</a:t>
            </a:r>
            <a:endParaRPr lang="en-US" sz="2800" b="1" kern="1200" dirty="0">
              <a:solidFill>
                <a:srgbClr val="FFFFFF"/>
              </a:solidFill>
              <a:latin typeface="+mj-lt"/>
              <a:ea typeface="Calibri Light"/>
              <a:cs typeface="Calibri Light"/>
            </a:endParaRPr>
          </a:p>
          <a:p>
            <a:pPr>
              <a:spcAft>
                <a:spcPts val="600"/>
              </a:spcAft>
            </a:pPr>
            <a:endParaRPr lang="en-US" sz="2800" b="1" kern="1200" dirty="0">
              <a:solidFill>
                <a:srgbClr val="FFFFFF"/>
              </a:solidFill>
              <a:latin typeface="+mj-lt"/>
              <a:ea typeface="Calibri Light"/>
              <a:cs typeface="Calibri Light"/>
            </a:endParaRPr>
          </a:p>
          <a:p>
            <a:pPr>
              <a:spcAft>
                <a:spcPts val="600"/>
              </a:spcAft>
            </a:pPr>
            <a:r>
              <a:rPr lang="en-US" sz="2800" b="1" kern="1200" dirty="0">
                <a:solidFill>
                  <a:srgbClr val="FFFFFF"/>
                </a:solidFill>
                <a:latin typeface="+mj-lt"/>
                <a:ea typeface="+mj-ea"/>
                <a:cs typeface="+mj-cs"/>
              </a:rPr>
              <a:t>Initial Data Sources</a:t>
            </a:r>
            <a:endParaRPr lang="en-US" sz="2800" b="1" kern="1200" dirty="0">
              <a:solidFill>
                <a:srgbClr val="FFFFFF"/>
              </a:solidFill>
              <a:latin typeface="+mj-lt"/>
              <a:ea typeface="Calibri Light"/>
              <a:cs typeface="Calibri Light"/>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934570" y="1836345"/>
            <a:ext cx="10161060" cy="4165210"/>
          </a:xfrm>
          <a:prstGeom prst="rect">
            <a:avLst/>
          </a:prstGeom>
        </p:spPr>
        <p:txBody>
          <a:bodyPr vert="horz" lIns="91440" tIns="45720" rIns="91440" bIns="45720" rtlCol="0" anchor="ctr">
            <a:noAutofit/>
          </a:bodyPr>
          <a:lstStyle/>
          <a:p>
            <a:r>
              <a:rPr lang="en-US" sz="1400" dirty="0"/>
              <a:t>SpaceX API (JSON): </a:t>
            </a:r>
            <a:r>
              <a:rPr lang="en-US" sz="1400" dirty="0">
                <a:ea typeface="+mn-lt"/>
                <a:cs typeface="+mn-lt"/>
                <a:hlinkClick r:id="rId3"/>
              </a:rPr>
              <a:t>https://cf-courses-data.s3.us.cloud-object-storage.appdomain.cloud/IBM-DS0321EN-SkillsNetwork/datasets/API_call_spacex_api.json</a:t>
            </a:r>
            <a:endParaRPr lang="en-US" sz="1400">
              <a:ea typeface="+mn-lt"/>
              <a:cs typeface="+mn-lt"/>
            </a:endParaRPr>
          </a:p>
          <a:p>
            <a:endParaRPr lang="en-US" sz="1400" dirty="0">
              <a:ea typeface="Calibri"/>
              <a:cs typeface="Calibri"/>
            </a:endParaRPr>
          </a:p>
          <a:p>
            <a:r>
              <a:rPr lang="en-US" sz="1400" dirty="0"/>
              <a:t>Wikipedia (Webpage): </a:t>
            </a:r>
            <a:r>
              <a:rPr lang="en-US" sz="1400" dirty="0">
                <a:hlinkClick r:id="rId4"/>
              </a:rPr>
              <a:t>https://en.wikipedia.org/w/index.php?title=List_of_Falcon_9_and_Falcon_Heavy_launches&amp;oldid=1027686922</a:t>
            </a:r>
            <a:endParaRPr lang="en-US" sz="1400" dirty="0">
              <a:ea typeface="Calibri"/>
              <a:cs typeface="Calibri"/>
            </a:endParaRPr>
          </a:p>
          <a:p>
            <a:endParaRPr lang="en-US" sz="1400" dirty="0">
              <a:ea typeface="Calibri"/>
              <a:cs typeface="Calibri"/>
            </a:endParaRPr>
          </a:p>
          <a:p>
            <a:r>
              <a:rPr lang="en-US" sz="1400"/>
              <a:t>SpaceX (CSV):</a:t>
            </a:r>
            <a:r>
              <a:rPr lang="en-US" sz="1400" dirty="0">
                <a:hlinkClick r:id="rId5"/>
              </a:rPr>
              <a:t> </a:t>
            </a:r>
            <a:r>
              <a:rPr lang="en-US" sz="1400" dirty="0">
                <a:hlinkClick r:id="rId5">
                  <a:extLst>
                    <a:ext uri="{A12FA001-AC4F-418D-AE19-62706E023703}">
                      <ahyp:hlinkClr xmlns:ahyp="http://schemas.microsoft.com/office/drawing/2018/hyperlinkcolor" val="tx"/>
                    </a:ext>
                  </a:extLst>
                </a:hlinkClick>
              </a:rPr>
              <a:t>https://cf-courses-data.s3.us.cloud-object-storage.appdomain.cloud/IBM-DS0321EN-</a:t>
            </a:r>
            <a:r>
              <a:rPr lang="en-US" sz="1400" dirty="0">
                <a:hlinkClick r:id="rId5"/>
              </a:rPr>
              <a:t> SkillsNetwork/labs/module_2/data/Spacex.csv?utm_medium=Exinfluencer&amp;utm_source=Exinfluencer&amp;utm_content=000026UJ&amp;utm_term=10006555&amp;utm_id=NA-SkillsNetwork- Channel-SkillsNetworkCoursesIBMDS0321ENSkillsNetwork26802033-2022-01-01</a:t>
            </a:r>
            <a:endParaRPr lang="en-US" sz="1400" dirty="0">
              <a:ea typeface="Calibri"/>
              <a:cs typeface="Calibri"/>
            </a:endParaRPr>
          </a:p>
          <a:p>
            <a:endParaRPr lang="en-US" sz="1400" dirty="0">
              <a:ea typeface="Calibri"/>
              <a:cs typeface="Calibri"/>
            </a:endParaRPr>
          </a:p>
          <a:p>
            <a:r>
              <a:rPr lang="en-US" sz="1400" dirty="0"/>
              <a:t>Launch Geo (CSV): </a:t>
            </a:r>
            <a:r>
              <a:rPr lang="en-US" sz="1400" dirty="0">
                <a:hlinkClick r:id="rId6">
                  <a:extLst>
                    <a:ext uri="{A12FA001-AC4F-418D-AE19-62706E023703}">
                      <ahyp:hlinkClr xmlns:ahyp="http://schemas.microsoft.com/office/drawing/2018/hyperlinkcolor" val="tx"/>
                    </a:ext>
                  </a:extLst>
                </a:hlinkClick>
              </a:rPr>
              <a:t>https://cf-courses-data.s3.us.cloud-object-storage.appdomain.cloud/IBM-DS0321EN-SkillsNetwork/datasets/spacex_launch_geo.csv</a:t>
            </a:r>
            <a:endParaRPr lang="en-US" sz="1400" dirty="0">
              <a:ea typeface="Calibri"/>
              <a:cs typeface="Calibri"/>
            </a:endParaRPr>
          </a:p>
          <a:p>
            <a:endParaRPr lang="en-US" sz="1400" dirty="0">
              <a:ea typeface="Calibri"/>
              <a:cs typeface="Calibri"/>
            </a:endParaRPr>
          </a:p>
          <a:p>
            <a:pPr>
              <a:spcBef>
                <a:spcPts val="1400"/>
              </a:spcBef>
            </a:pPr>
            <a:r>
              <a:rPr lang="en-US" sz="1400" dirty="0"/>
              <a:t>Launch Dash (CSV): </a:t>
            </a:r>
            <a:r>
              <a:rPr lang="en-US" sz="1400" dirty="0">
                <a:hlinkClick r:id="rId7"/>
              </a:rPr>
              <a:t>https://cf-courses-data.s3.us.cloud-object-storage.appdomain.cloud/IBM-DS0321EN-SkillsNetwork/datasets/spacex_launch_dash.csv</a:t>
            </a:r>
            <a:endParaRPr lang="en-US" sz="1400" dirty="0">
              <a:ea typeface="Calibri"/>
              <a:cs typeface="Calibri"/>
            </a:endParaRP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C2AE81-C55B-97A0-A336-38D675D4EA20}"/>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4A72983-B88D-F21A-19A1-003CE4988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677BE20-F67B-9C50-CF72-D5DE3C5F4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F7753E-E6A6-8A0D-F154-0A24F07F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663752-7619-7C9F-34C7-FA6E09ADC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860F520-EEAB-73AB-F057-60DFA1ADE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216AAA9B-51EB-056D-ECC8-F1F78913C258}"/>
              </a:ext>
            </a:extLst>
          </p:cNvPr>
          <p:cNvSpPr txBox="1">
            <a:spLocks/>
          </p:cNvSpPr>
          <p:nvPr/>
        </p:nvSpPr>
        <p:spPr>
          <a:xfrm>
            <a:off x="934570" y="104038"/>
            <a:ext cx="10590715" cy="14706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rgbClr val="FFFFFF"/>
                </a:solidFill>
                <a:latin typeface="IBM Plex Mono SemiBold"/>
                <a:ea typeface="+mj-ea"/>
                <a:cs typeface="+mj-cs"/>
              </a:rPr>
              <a:t>Processed </a:t>
            </a:r>
            <a:r>
              <a:rPr lang="en-US" sz="2800" kern="1200" dirty="0">
                <a:solidFill>
                  <a:srgbClr val="FFFFFF"/>
                </a:solidFill>
                <a:latin typeface="IBM Plex Mono SemiBold"/>
                <a:ea typeface="+mj-ea"/>
                <a:cs typeface="+mj-cs"/>
              </a:rPr>
              <a:t>Data </a:t>
            </a:r>
            <a:r>
              <a:rPr lang="en-US" sz="2800" dirty="0">
                <a:solidFill>
                  <a:srgbClr val="FFFFFF"/>
                </a:solidFill>
                <a:latin typeface="IBM Plex Mono SemiBold"/>
                <a:ea typeface="+mj-ea"/>
                <a:cs typeface="+mj-cs"/>
              </a:rPr>
              <a:t>Sets (CSV files)</a:t>
            </a:r>
            <a:endParaRPr lang="en-US" dirty="0"/>
          </a:p>
        </p:txBody>
      </p:sp>
      <p:sp>
        <p:nvSpPr>
          <p:cNvPr id="5" name="Content Placeholder 3">
            <a:extLst>
              <a:ext uri="{FF2B5EF4-FFF2-40B4-BE49-F238E27FC236}">
                <a16:creationId xmlns:a16="http://schemas.microsoft.com/office/drawing/2014/main" id="{2F76D0A8-481C-B6E6-58CF-83665D77422F}"/>
              </a:ext>
            </a:extLst>
          </p:cNvPr>
          <p:cNvSpPr>
            <a:spLocks noGrp="1"/>
          </p:cNvSpPr>
          <p:nvPr>
            <p:ph sz="half" idx="4294967295"/>
          </p:nvPr>
        </p:nvSpPr>
        <p:spPr>
          <a:xfrm>
            <a:off x="1158687" y="1903579"/>
            <a:ext cx="10161060" cy="4546210"/>
          </a:xfrm>
          <a:prstGeom prst="rect">
            <a:avLst/>
          </a:prstGeom>
        </p:spPr>
        <p:txBody>
          <a:bodyPr vert="horz" lIns="91440" tIns="45720" rIns="91440" bIns="45720" rtlCol="0" anchor="ctr">
            <a:noAutofit/>
          </a:bodyPr>
          <a:lstStyle/>
          <a:p>
            <a:r>
              <a:rPr lang="en-US" sz="1400" dirty="0">
                <a:ea typeface="+mn-lt"/>
                <a:cs typeface="+mn-lt"/>
              </a:rPr>
              <a:t>GitHub URL (CSV 1): </a:t>
            </a:r>
            <a:r>
              <a:rPr lang="en-US" sz="1400" dirty="0">
                <a:ea typeface="+mn-lt"/>
                <a:cs typeface="+mn-lt"/>
                <a:hlinkClick r:id="rId3"/>
              </a:rPr>
              <a:t>https://github.com/Andylifeguard/data-science-capstone/blob/main/dataset_part_1.csv</a:t>
            </a:r>
            <a:endParaRPr lang="en-US" sz="1400">
              <a:ea typeface="+mn-lt"/>
              <a:cs typeface="+mn-lt"/>
            </a:endParaRPr>
          </a:p>
          <a:p>
            <a:r>
              <a:rPr lang="en-US" sz="1400" dirty="0">
                <a:ea typeface="+mn-lt"/>
                <a:cs typeface="+mn-lt"/>
              </a:rPr>
              <a:t>GitHub URL (Web Scraped): </a:t>
            </a:r>
            <a:r>
              <a:rPr lang="en-US" sz="1400" dirty="0">
                <a:ea typeface="+mn-lt"/>
                <a:cs typeface="+mn-lt"/>
                <a:hlinkClick r:id="rId4"/>
              </a:rPr>
              <a:t>https://github.com/Andylifeguard/data-science-capstone/blob/main/spacex_web_scraped.csv</a:t>
            </a:r>
            <a:endParaRPr lang="en-US">
              <a:ea typeface="+mn-lt"/>
              <a:cs typeface="+mn-lt"/>
            </a:endParaRPr>
          </a:p>
          <a:p>
            <a:r>
              <a:rPr lang="en-US" sz="1400" dirty="0">
                <a:ea typeface="+mn-lt"/>
                <a:cs typeface="+mn-lt"/>
              </a:rPr>
              <a:t>GitHub URL (CSV 2): </a:t>
            </a:r>
            <a:r>
              <a:rPr lang="en-US" sz="1400" dirty="0">
                <a:ea typeface="+mn-lt"/>
                <a:cs typeface="+mn-lt"/>
                <a:hlinkClick r:id="rId5"/>
              </a:rPr>
              <a:t>https://github.com/Andylifeguard/data-science-capstone/blob/main/dataset_part_2.csv</a:t>
            </a:r>
            <a:endParaRPr lang="en-US">
              <a:ea typeface="+mn-lt"/>
              <a:cs typeface="+mn-lt"/>
            </a:endParaRPr>
          </a:p>
          <a:p>
            <a:r>
              <a:rPr lang="en-US" sz="1400" dirty="0">
                <a:ea typeface="+mn-lt"/>
                <a:cs typeface="+mn-lt"/>
              </a:rPr>
              <a:t>GitHub URL (SpaceX): </a:t>
            </a:r>
            <a:r>
              <a:rPr lang="en-US" sz="1400" dirty="0">
                <a:ea typeface="+mn-lt"/>
                <a:cs typeface="+mn-lt"/>
                <a:hlinkClick r:id="rId6"/>
              </a:rPr>
              <a:t>https://github.com/Andylifeguard/data-science-capstone/blob/main/Spacex.csv</a:t>
            </a:r>
            <a:endParaRPr lang="en-US">
              <a:ea typeface="+mn-lt"/>
              <a:cs typeface="+mn-lt"/>
            </a:endParaRPr>
          </a:p>
          <a:p>
            <a:r>
              <a:rPr lang="en-US" sz="1400" dirty="0">
                <a:ea typeface="+mn-lt"/>
                <a:cs typeface="+mn-lt"/>
              </a:rPr>
              <a:t>GitHub URL (CSV 3): </a:t>
            </a:r>
            <a:r>
              <a:rPr lang="en-US" sz="1400" dirty="0">
                <a:ea typeface="+mn-lt"/>
                <a:cs typeface="+mn-lt"/>
                <a:hlinkClick r:id="rId7"/>
              </a:rPr>
              <a:t>https://github.com/Andylifeguard/data-science-capstone/blob/main/dataset_part_3.csv</a:t>
            </a:r>
            <a:endParaRPr lang="en-US">
              <a:ea typeface="+mn-lt"/>
              <a:cs typeface="+mn-lt"/>
            </a:endParaRPr>
          </a:p>
          <a:p>
            <a:r>
              <a:rPr lang="en-US" sz="1400" dirty="0">
                <a:ea typeface="+mn-lt"/>
                <a:cs typeface="+mn-lt"/>
              </a:rPr>
              <a:t>GitHub URL (Launch Geo): </a:t>
            </a:r>
            <a:r>
              <a:rPr lang="en-US" sz="1400" dirty="0">
                <a:ea typeface="+mn-lt"/>
                <a:cs typeface="+mn-lt"/>
                <a:hlinkClick r:id="rId8"/>
              </a:rPr>
              <a:t>https://github.com/Andylifeguard/data-science-capstone/blob/main/spacex_launch_geo.csv</a:t>
            </a:r>
            <a:endParaRPr lang="en-US">
              <a:ea typeface="+mn-lt"/>
              <a:cs typeface="+mn-lt"/>
            </a:endParaRPr>
          </a:p>
          <a:p>
            <a:r>
              <a:rPr lang="en-US" sz="1400" dirty="0">
                <a:ea typeface="+mn-lt"/>
                <a:cs typeface="+mn-lt"/>
              </a:rPr>
              <a:t>GitHub URL (Launch Dash): </a:t>
            </a:r>
            <a:r>
              <a:rPr lang="en-US" sz="1400" dirty="0">
                <a:ea typeface="+mn-lt"/>
                <a:cs typeface="+mn-lt"/>
                <a:hlinkClick r:id="rId9"/>
              </a:rPr>
              <a:t>https://github.com/Andylifeguard/data-science-capstone/blob/main/spacex_launch_dash.csv</a:t>
            </a:r>
            <a:endParaRPr lang="en-US" dirty="0">
              <a:ea typeface="+mn-lt"/>
              <a:cs typeface="+mn-lt"/>
            </a:endParaRPr>
          </a:p>
        </p:txBody>
      </p:sp>
      <p:sp>
        <p:nvSpPr>
          <p:cNvPr id="6" name="Slide Number Placeholder 5">
            <a:extLst>
              <a:ext uri="{FF2B5EF4-FFF2-40B4-BE49-F238E27FC236}">
                <a16:creationId xmlns:a16="http://schemas.microsoft.com/office/drawing/2014/main" id="{60E9D4A2-29B7-72A7-DF38-7EB71403534A}"/>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0951918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CA857B-AD4B-E365-D5AA-4E512170DD14}"/>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5F6E738-4849-2B84-0D40-6D65DFD3E4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DF27014-9F5B-5764-ACE1-0F196489E0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BCBDB6-97B1-1367-DBB5-81CA98612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A8D3347-74C4-9026-22F8-945A9519BA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A129B16-DF60-C226-3563-B07130CB0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A226D74-F01D-2254-A41E-1795D18C126F}"/>
              </a:ext>
            </a:extLst>
          </p:cNvPr>
          <p:cNvSpPr txBox="1">
            <a:spLocks/>
          </p:cNvSpPr>
          <p:nvPr/>
        </p:nvSpPr>
        <p:spPr>
          <a:xfrm>
            <a:off x="934570" y="104038"/>
            <a:ext cx="10590715" cy="14706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err="1">
                <a:solidFill>
                  <a:srgbClr val="FFFFFF"/>
                </a:solidFill>
                <a:latin typeface="IBM Plex Mono SemiBold"/>
                <a:ea typeface="+mj-ea"/>
                <a:cs typeface="+mj-cs"/>
              </a:rPr>
              <a:t>Jupyter</a:t>
            </a:r>
            <a:r>
              <a:rPr lang="en-US" sz="2800" dirty="0">
                <a:solidFill>
                  <a:srgbClr val="FFFFFF"/>
                </a:solidFill>
                <a:latin typeface="IBM Plex Mono SemiBold"/>
                <a:ea typeface="+mj-ea"/>
                <a:cs typeface="+mj-cs"/>
              </a:rPr>
              <a:t> Notebooks and </a:t>
            </a:r>
            <a:r>
              <a:rPr lang="en-US" sz="2800" dirty="0" err="1">
                <a:solidFill>
                  <a:srgbClr val="FFFFFF"/>
                </a:solidFill>
                <a:latin typeface="IBM Plex Mono SemiBold"/>
                <a:ea typeface="+mj-ea"/>
                <a:cs typeface="+mj-cs"/>
              </a:rPr>
              <a:t>Plotly</a:t>
            </a:r>
            <a:r>
              <a:rPr lang="en-US" sz="2800" dirty="0">
                <a:solidFill>
                  <a:srgbClr val="FFFFFF"/>
                </a:solidFill>
                <a:latin typeface="IBM Plex Mono SemiBold"/>
                <a:ea typeface="+mj-ea"/>
                <a:cs typeface="+mj-cs"/>
              </a:rPr>
              <a:t> Dashboard File</a:t>
            </a:r>
            <a:endParaRPr lang="en-US" dirty="0"/>
          </a:p>
        </p:txBody>
      </p:sp>
      <p:sp>
        <p:nvSpPr>
          <p:cNvPr id="5" name="Content Placeholder 3">
            <a:extLst>
              <a:ext uri="{FF2B5EF4-FFF2-40B4-BE49-F238E27FC236}">
                <a16:creationId xmlns:a16="http://schemas.microsoft.com/office/drawing/2014/main" id="{99D924DE-7721-F0DC-BC66-F8AC9400E06B}"/>
              </a:ext>
            </a:extLst>
          </p:cNvPr>
          <p:cNvSpPr>
            <a:spLocks noGrp="1"/>
          </p:cNvSpPr>
          <p:nvPr>
            <p:ph sz="half" idx="4294967295"/>
          </p:nvPr>
        </p:nvSpPr>
        <p:spPr>
          <a:xfrm>
            <a:off x="945776" y="1903579"/>
            <a:ext cx="10754971" cy="4546210"/>
          </a:xfrm>
          <a:prstGeom prst="rect">
            <a:avLst/>
          </a:prstGeom>
        </p:spPr>
        <p:txBody>
          <a:bodyPr vert="horz" lIns="91440" tIns="45720" rIns="91440" bIns="45720" rtlCol="0" anchor="ctr">
            <a:noAutofit/>
          </a:bodyPr>
          <a:lstStyle/>
          <a:p>
            <a:r>
              <a:rPr lang="en-US" sz="1400" dirty="0">
                <a:ea typeface="+mn-lt"/>
                <a:cs typeface="+mn-lt"/>
              </a:rPr>
              <a:t>GitHub URL (Data Collection): </a:t>
            </a:r>
            <a:r>
              <a:rPr lang="en-US" sz="1400" dirty="0">
                <a:ea typeface="+mn-lt"/>
                <a:cs typeface="+mn-lt"/>
                <a:hlinkClick r:id="rId3"/>
              </a:rPr>
              <a:t>https://github.com/Andylifeguard/data-science-capstone/blob/main/1_Capstone_ASalamoneLacunza_Data_Collection.ipynb</a:t>
            </a:r>
            <a:endParaRPr lang="en-US" sz="1400">
              <a:ea typeface="+mn-lt"/>
              <a:cs typeface="+mn-lt"/>
            </a:endParaRPr>
          </a:p>
          <a:p>
            <a:r>
              <a:rPr lang="en-US" sz="1400" dirty="0">
                <a:ea typeface="+mn-lt"/>
                <a:cs typeface="+mn-lt"/>
              </a:rPr>
              <a:t>GitHub URL (Web Scraping): </a:t>
            </a:r>
            <a:r>
              <a:rPr lang="en-US" sz="1400" dirty="0">
                <a:ea typeface="+mn-lt"/>
                <a:cs typeface="+mn-lt"/>
                <a:hlinkClick r:id="rId4"/>
              </a:rPr>
              <a:t>https://github.com/Andylifeguard/data-science-capstone/blob/main/2_Capstone_ASalamoneLacunza_Web_Scraping.ipynb</a:t>
            </a:r>
            <a:endParaRPr lang="en-US">
              <a:ea typeface="+mn-lt"/>
              <a:cs typeface="+mn-lt"/>
            </a:endParaRPr>
          </a:p>
          <a:p>
            <a:r>
              <a:rPr lang="en-US" sz="1400" dirty="0">
                <a:ea typeface="+mn-lt"/>
                <a:cs typeface="+mn-lt"/>
              </a:rPr>
              <a:t>GitHub URL (Data Wrangling): </a:t>
            </a:r>
            <a:r>
              <a:rPr lang="en-US" sz="1400" dirty="0">
                <a:ea typeface="+mn-lt"/>
                <a:cs typeface="+mn-lt"/>
                <a:hlinkClick r:id="rId5"/>
              </a:rPr>
              <a:t>https://github.com/Andylifeguard/data-science-capstone/blob/main/3_Capstone_ASalamoneLacunza_Data_Wrangling.ipynb</a:t>
            </a:r>
            <a:endParaRPr lang="en-US">
              <a:ea typeface="+mn-lt"/>
              <a:cs typeface="+mn-lt"/>
            </a:endParaRPr>
          </a:p>
          <a:p>
            <a:r>
              <a:rPr lang="en-US" sz="1400" dirty="0">
                <a:ea typeface="+mn-lt"/>
                <a:cs typeface="+mn-lt"/>
              </a:rPr>
              <a:t>GitHub URL (EDA with SQL): </a:t>
            </a:r>
            <a:r>
              <a:rPr lang="en-US" sz="1400" dirty="0">
                <a:ea typeface="+mn-lt"/>
                <a:cs typeface="+mn-lt"/>
                <a:hlinkClick r:id="rId6"/>
              </a:rPr>
              <a:t>https://github.com/Andylifeguard/data-science-capstone/blob/main/4_Capstone_ASalamoneLacunza_EDA_SQL.ipynb</a:t>
            </a:r>
            <a:endParaRPr lang="en-US">
              <a:ea typeface="+mn-lt"/>
              <a:cs typeface="+mn-lt"/>
            </a:endParaRPr>
          </a:p>
          <a:p>
            <a:r>
              <a:rPr lang="en-US" sz="1400" dirty="0">
                <a:ea typeface="+mn-lt"/>
                <a:cs typeface="+mn-lt"/>
              </a:rPr>
              <a:t>GitHub URL (EDA with Data Visualization): </a:t>
            </a:r>
            <a:r>
              <a:rPr lang="en-US" sz="1400" dirty="0">
                <a:ea typeface="+mn-lt"/>
                <a:cs typeface="+mn-lt"/>
                <a:hlinkClick r:id="rId7"/>
              </a:rPr>
              <a:t>https://github.com/Andylifeguard/data-science-capstone/blob/main/5_Capstone_ASalamoneLacunza_EDA_Data_Visualization.ipynb</a:t>
            </a:r>
            <a:endParaRPr lang="en-US">
              <a:ea typeface="+mn-lt"/>
              <a:cs typeface="+mn-lt"/>
            </a:endParaRPr>
          </a:p>
          <a:p>
            <a:r>
              <a:rPr lang="en-US" sz="1400" dirty="0">
                <a:ea typeface="+mn-lt"/>
                <a:cs typeface="+mn-lt"/>
              </a:rPr>
              <a:t>GitHub URL (Folium Maps): </a:t>
            </a:r>
            <a:r>
              <a:rPr lang="en-US" sz="1400" dirty="0">
                <a:ea typeface="+mn-lt"/>
                <a:cs typeface="+mn-lt"/>
                <a:hlinkClick r:id="rId8"/>
              </a:rPr>
              <a:t>https://github.com/Andylifeguard/data-science-capstone/blob/main/6_Capstone_ASalamoneLacunza_Launch_Site_Location.ipynb</a:t>
            </a:r>
            <a:endParaRPr lang="en-US">
              <a:ea typeface="+mn-lt"/>
              <a:cs typeface="+mn-lt"/>
            </a:endParaRPr>
          </a:p>
          <a:p>
            <a:r>
              <a:rPr lang="en-US" sz="1400" dirty="0">
                <a:ea typeface="+mn-lt"/>
                <a:cs typeface="+mn-lt"/>
              </a:rPr>
              <a:t>GitHub URL (Dashboard File): </a:t>
            </a:r>
            <a:r>
              <a:rPr lang="en-US" sz="1400" dirty="0">
                <a:ea typeface="+mn-lt"/>
                <a:cs typeface="+mn-lt"/>
                <a:hlinkClick r:id="rId9"/>
              </a:rPr>
              <a:t>https://github.com/Andylifeguard/data-science-capstone/blob/main/ASalamoneLacunza_spacex_dash_app.py</a:t>
            </a:r>
            <a:endParaRPr lang="en-US">
              <a:ea typeface="+mn-lt"/>
              <a:cs typeface="+mn-lt"/>
            </a:endParaRPr>
          </a:p>
          <a:p>
            <a:r>
              <a:rPr lang="en-US" sz="1400" dirty="0">
                <a:ea typeface="+mn-lt"/>
                <a:cs typeface="+mn-lt"/>
              </a:rPr>
              <a:t>GitHub URL (Machine Learning): </a:t>
            </a:r>
            <a:r>
              <a:rPr lang="en-US" sz="1400" dirty="0">
                <a:ea typeface="+mn-lt"/>
                <a:cs typeface="+mn-lt"/>
                <a:hlinkClick r:id="rId10"/>
              </a:rPr>
              <a:t>https://github.com/Andylifeguard/data-science-capstone/blob/main/7_Capstone_ASalamoneLacunza_Learning_Prediction.ipynb</a:t>
            </a:r>
            <a:endParaRPr lang="en-US" dirty="0">
              <a:ea typeface="+mn-lt"/>
              <a:cs typeface="+mn-lt"/>
            </a:endParaRPr>
          </a:p>
        </p:txBody>
      </p:sp>
      <p:sp>
        <p:nvSpPr>
          <p:cNvPr id="6" name="Slide Number Placeholder 5">
            <a:extLst>
              <a:ext uri="{FF2B5EF4-FFF2-40B4-BE49-F238E27FC236}">
                <a16:creationId xmlns:a16="http://schemas.microsoft.com/office/drawing/2014/main" id="{9874AF74-172A-7232-AFB2-5F1044FED859}"/>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48</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042858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5F9198-4C19-5460-04DC-6BBC0401E5B4}"/>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664971-30F3-BE0C-B79F-CE540CAF5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C2DDF6-AC3D-321A-5AE8-85AA10850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779CCB-9064-DF90-C5BF-31A8F56EE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A0238E0-8A91-3DF9-7363-310BB6002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1E38EF5-1C4D-A723-56B5-8419AC5F2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BC42783-D63E-33CE-AAEE-F8C4D3B38CC9}"/>
              </a:ext>
            </a:extLst>
          </p:cNvPr>
          <p:cNvSpPr txBox="1">
            <a:spLocks/>
          </p:cNvSpPr>
          <p:nvPr/>
        </p:nvSpPr>
        <p:spPr>
          <a:xfrm>
            <a:off x="934570" y="104038"/>
            <a:ext cx="10590715" cy="14706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rgbClr val="FFFFFF"/>
                </a:solidFill>
                <a:latin typeface="IBM Plex Mono SemiBold"/>
              </a:rPr>
              <a:t>Reference</a:t>
            </a:r>
            <a:endParaRPr lang="en-US" sz="2800" dirty="0">
              <a:solidFill>
                <a:srgbClr val="FFFFFF"/>
              </a:solidFill>
            </a:endParaRPr>
          </a:p>
        </p:txBody>
      </p:sp>
      <p:sp>
        <p:nvSpPr>
          <p:cNvPr id="5" name="Content Placeholder 3">
            <a:extLst>
              <a:ext uri="{FF2B5EF4-FFF2-40B4-BE49-F238E27FC236}">
                <a16:creationId xmlns:a16="http://schemas.microsoft.com/office/drawing/2014/main" id="{7EBB578E-4055-C66A-C437-7896D0FF4F09}"/>
              </a:ext>
            </a:extLst>
          </p:cNvPr>
          <p:cNvSpPr>
            <a:spLocks noGrp="1"/>
          </p:cNvSpPr>
          <p:nvPr>
            <p:ph sz="half" idx="4294967295"/>
          </p:nvPr>
        </p:nvSpPr>
        <p:spPr>
          <a:xfrm>
            <a:off x="1158687" y="1903579"/>
            <a:ext cx="10161060" cy="4546210"/>
          </a:xfrm>
          <a:prstGeom prst="rect">
            <a:avLst/>
          </a:prstGeom>
        </p:spPr>
        <p:txBody>
          <a:bodyPr vert="horz" lIns="91440" tIns="45720" rIns="91440" bIns="45720" rtlCol="0" anchor="ctr">
            <a:noAutofit/>
          </a:bodyPr>
          <a:lstStyle/>
          <a:p>
            <a:r>
              <a:rPr lang="en-US" sz="2400" b="1" i="1" dirty="0">
                <a:ea typeface="+mn-lt"/>
                <a:cs typeface="+mn-lt"/>
              </a:rPr>
              <a:t>Data Collection</a:t>
            </a:r>
          </a:p>
          <a:p>
            <a:r>
              <a:rPr lang="en-US" sz="2400" b="1" i="1" dirty="0">
                <a:ea typeface="+mn-lt"/>
                <a:cs typeface="+mn-lt"/>
              </a:rPr>
              <a:t>Exploratory Data Analysis – Data Visualizations</a:t>
            </a:r>
            <a:endParaRPr lang="en-US" sz="2400" b="1" i="1">
              <a:ea typeface="Calibri"/>
              <a:cs typeface="Calibri"/>
            </a:endParaRPr>
          </a:p>
          <a:p>
            <a:r>
              <a:rPr lang="en-US" sz="2400" b="1" i="1" dirty="0">
                <a:ea typeface="+mn-lt"/>
                <a:cs typeface="+mn-lt"/>
              </a:rPr>
              <a:t>Exploratory Data Analysis – SQL Queries</a:t>
            </a:r>
            <a:endParaRPr lang="en-US" sz="2400" b="1" i="1">
              <a:ea typeface="Calibri"/>
              <a:cs typeface="Calibri"/>
            </a:endParaRPr>
          </a:p>
          <a:p>
            <a:r>
              <a:rPr lang="en-US" sz="2400" b="1" i="1" dirty="0">
                <a:ea typeface="+mn-lt"/>
                <a:cs typeface="+mn-lt"/>
              </a:rPr>
              <a:t>Interactive Folium Maps</a:t>
            </a:r>
          </a:p>
          <a:p>
            <a:r>
              <a:rPr lang="en-US" sz="2400" b="1" i="1" dirty="0">
                <a:ea typeface="+mn-lt"/>
                <a:cs typeface="+mn-lt"/>
              </a:rPr>
              <a:t>Interactive </a:t>
            </a:r>
            <a:r>
              <a:rPr lang="en-US" sz="2400" b="1" i="1" err="1">
                <a:ea typeface="+mn-lt"/>
                <a:cs typeface="+mn-lt"/>
              </a:rPr>
              <a:t>Plotly</a:t>
            </a:r>
            <a:r>
              <a:rPr lang="en-US" sz="2400" b="1" i="1" dirty="0">
                <a:ea typeface="+mn-lt"/>
                <a:cs typeface="+mn-lt"/>
              </a:rPr>
              <a:t> Dash Dashboard</a:t>
            </a:r>
          </a:p>
          <a:p>
            <a:r>
              <a:rPr lang="en-US" sz="2400" b="1" i="1" dirty="0">
                <a:ea typeface="+mn-lt"/>
                <a:cs typeface="+mn-lt"/>
              </a:rPr>
              <a:t>Predictive Analysis (Classification) – Machine Learning</a:t>
            </a:r>
          </a:p>
        </p:txBody>
      </p:sp>
      <p:sp>
        <p:nvSpPr>
          <p:cNvPr id="6" name="Slide Number Placeholder 5">
            <a:extLst>
              <a:ext uri="{FF2B5EF4-FFF2-40B4-BE49-F238E27FC236}">
                <a16:creationId xmlns:a16="http://schemas.microsoft.com/office/drawing/2014/main" id="{F4FD7EEF-6D78-102B-B8D6-284582F36F11}"/>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49</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904322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136397" y="502020"/>
            <a:ext cx="5323715" cy="1642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144923" y="2405894"/>
            <a:ext cx="5315189" cy="35350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endParaRPr lang="en-US" sz="1000">
              <a:solidFill>
                <a:schemeClr val="tx1"/>
              </a:solidFill>
              <a:latin typeface="+mn-lt"/>
            </a:endParaRPr>
          </a:p>
          <a:p>
            <a:pPr marL="0">
              <a:buFont typeface="Arial" panose="020B0604020202020204" pitchFamily="34" charset="0"/>
              <a:buChar char="•"/>
            </a:pPr>
            <a:r>
              <a:rPr lang="en-US" sz="1000" b="1">
                <a:solidFill>
                  <a:schemeClr val="tx1"/>
                </a:solidFill>
                <a:latin typeface="+mn-lt"/>
              </a:rPr>
              <a:t>  1. Data Collection &amp; Processing:</a:t>
            </a:r>
            <a:endParaRPr lang="en-US" sz="1000">
              <a:solidFill>
                <a:schemeClr val="tx1"/>
              </a:solidFill>
              <a:latin typeface="+mn-lt"/>
            </a:endParaRPr>
          </a:p>
          <a:p>
            <a:pPr lvl="2">
              <a:buFont typeface="Arial" panose="020B0604020202020204" pitchFamily="34" charset="0"/>
              <a:buChar char="•"/>
            </a:pPr>
            <a:r>
              <a:rPr lang="en-US" sz="1000">
                <a:solidFill>
                  <a:schemeClr val="tx1"/>
                </a:solidFill>
                <a:latin typeface="+mn-lt"/>
              </a:rPr>
              <a:t>Collected data from a public API, a Wikipedia article, and course-provided CSV files.</a:t>
            </a:r>
          </a:p>
          <a:p>
            <a:pPr lvl="2">
              <a:buFont typeface="Arial" panose="020B0604020202020204" pitchFamily="34" charset="0"/>
              <a:buChar char="•"/>
            </a:pPr>
            <a:r>
              <a:rPr lang="en-US" sz="1000">
                <a:solidFill>
                  <a:schemeClr val="tx1"/>
                </a:solidFill>
                <a:latin typeface="+mn-lt"/>
              </a:rPr>
              <a:t>Performed data wrangling, cleaning, and transformation for analysis readiness.</a:t>
            </a:r>
          </a:p>
          <a:p>
            <a:pPr marL="0">
              <a:buFont typeface="Arial" panose="020B0604020202020204" pitchFamily="34" charset="0"/>
              <a:buChar char="•"/>
            </a:pPr>
            <a:r>
              <a:rPr lang="en-US" sz="1000" b="1">
                <a:solidFill>
                  <a:schemeClr val="tx1"/>
                </a:solidFill>
                <a:latin typeface="+mn-lt"/>
              </a:rPr>
              <a:t>  2. Exploratory Data Analysis (EDA):</a:t>
            </a:r>
            <a:endParaRPr lang="en-US" sz="1000">
              <a:solidFill>
                <a:schemeClr val="tx1"/>
              </a:solidFill>
              <a:latin typeface="+mn-lt"/>
            </a:endParaRPr>
          </a:p>
          <a:p>
            <a:pPr lvl="2">
              <a:buFont typeface="Arial" panose="020B0604020202020204" pitchFamily="34" charset="0"/>
              <a:buChar char="•"/>
            </a:pPr>
            <a:r>
              <a:rPr lang="en-US" sz="1000">
                <a:solidFill>
                  <a:schemeClr val="tx1"/>
                </a:solidFill>
                <a:latin typeface="+mn-lt"/>
              </a:rPr>
              <a:t>Conducted comprehensive EDA using </a:t>
            </a:r>
            <a:r>
              <a:rPr lang="en-US" sz="1000" b="1">
                <a:solidFill>
                  <a:schemeClr val="tx1"/>
                </a:solidFill>
                <a:latin typeface="+mn-lt"/>
              </a:rPr>
              <a:t>data visualizations</a:t>
            </a:r>
            <a:r>
              <a:rPr lang="en-US" sz="1000">
                <a:solidFill>
                  <a:schemeClr val="tx1"/>
                </a:solidFill>
                <a:latin typeface="+mn-lt"/>
              </a:rPr>
              <a:t> (e.g., patterns, outliers) and </a:t>
            </a:r>
            <a:r>
              <a:rPr lang="en-US" sz="1000" b="1">
                <a:solidFill>
                  <a:schemeClr val="tx1"/>
                </a:solidFill>
                <a:latin typeface="+mn-lt"/>
              </a:rPr>
              <a:t>SQL queries</a:t>
            </a:r>
            <a:r>
              <a:rPr lang="en-US" sz="1000">
                <a:solidFill>
                  <a:schemeClr val="tx1"/>
                </a:solidFill>
                <a:latin typeface="+mn-lt"/>
              </a:rPr>
              <a:t> for in-depth data exploration.</a:t>
            </a:r>
          </a:p>
          <a:p>
            <a:pPr marL="0">
              <a:buFont typeface="Arial" panose="020B0604020202020204" pitchFamily="34" charset="0"/>
              <a:buChar char="•"/>
            </a:pPr>
            <a:r>
              <a:rPr lang="en-US" sz="1000" b="1">
                <a:solidFill>
                  <a:schemeClr val="tx1"/>
                </a:solidFill>
                <a:latin typeface="+mn-lt"/>
              </a:rPr>
              <a:t>  3. Interactive Visual Analytics:</a:t>
            </a:r>
            <a:endParaRPr lang="en-US" sz="1000">
              <a:solidFill>
                <a:schemeClr val="tx1"/>
              </a:solidFill>
              <a:latin typeface="+mn-lt"/>
            </a:endParaRPr>
          </a:p>
          <a:p>
            <a:pPr lvl="2">
              <a:buFont typeface="Arial" panose="020B0604020202020204" pitchFamily="34" charset="0"/>
              <a:buChar char="•"/>
            </a:pPr>
            <a:r>
              <a:rPr lang="en-US" sz="1000">
                <a:solidFill>
                  <a:schemeClr val="tx1"/>
                </a:solidFill>
                <a:latin typeface="+mn-lt"/>
              </a:rPr>
              <a:t>Created dynamic interactive visualizations with </a:t>
            </a:r>
            <a:r>
              <a:rPr lang="en-US" sz="1000" b="1">
                <a:solidFill>
                  <a:schemeClr val="tx1"/>
                </a:solidFill>
                <a:latin typeface="+mn-lt"/>
              </a:rPr>
              <a:t>Folium</a:t>
            </a:r>
            <a:r>
              <a:rPr lang="en-US" sz="1000">
                <a:solidFill>
                  <a:schemeClr val="tx1"/>
                </a:solidFill>
                <a:latin typeface="+mn-lt"/>
              </a:rPr>
              <a:t> (geospatial) and </a:t>
            </a:r>
            <a:r>
              <a:rPr lang="en-US" sz="1000" b="1">
                <a:solidFill>
                  <a:schemeClr val="tx1"/>
                </a:solidFill>
                <a:latin typeface="+mn-lt"/>
              </a:rPr>
              <a:t>Plotly Dash</a:t>
            </a:r>
            <a:r>
              <a:rPr lang="en-US" sz="1000">
                <a:solidFill>
                  <a:schemeClr val="tx1"/>
                </a:solidFill>
                <a:latin typeface="+mn-lt"/>
              </a:rPr>
              <a:t> (interactive dashboards) for user-driven insights.</a:t>
            </a:r>
          </a:p>
          <a:p>
            <a:pPr marL="0">
              <a:buFont typeface="Arial" panose="020B0604020202020204" pitchFamily="34" charset="0"/>
              <a:buChar char="•"/>
            </a:pPr>
            <a:r>
              <a:rPr lang="en-US" sz="1000" b="1">
                <a:solidFill>
                  <a:schemeClr val="tx1"/>
                </a:solidFill>
                <a:latin typeface="+mn-lt"/>
              </a:rPr>
              <a:t>  4. Predictive Analysis &amp; Model Evaluation:</a:t>
            </a:r>
            <a:endParaRPr lang="en-US" sz="1000">
              <a:solidFill>
                <a:schemeClr val="tx1"/>
              </a:solidFill>
              <a:latin typeface="+mn-lt"/>
            </a:endParaRPr>
          </a:p>
          <a:p>
            <a:pPr lvl="2">
              <a:buFont typeface="Arial" panose="020B0604020202020204" pitchFamily="34" charset="0"/>
              <a:buChar char="•"/>
            </a:pPr>
            <a:r>
              <a:rPr lang="en-US" sz="1000">
                <a:solidFill>
                  <a:schemeClr val="tx1"/>
                </a:solidFill>
                <a:latin typeface="+mn-lt"/>
              </a:rPr>
              <a:t>Developed and tuned </a:t>
            </a:r>
            <a:r>
              <a:rPr lang="en-US" sz="1000" b="1">
                <a:solidFill>
                  <a:schemeClr val="tx1"/>
                </a:solidFill>
                <a:latin typeface="+mn-lt"/>
              </a:rPr>
              <a:t>classification models</a:t>
            </a:r>
            <a:r>
              <a:rPr lang="en-US" sz="1000">
                <a:solidFill>
                  <a:schemeClr val="tx1"/>
                </a:solidFill>
                <a:latin typeface="+mn-lt"/>
              </a:rPr>
              <a:t> (machine learning models) for predictive analysis.</a:t>
            </a:r>
          </a:p>
          <a:p>
            <a:pPr lvl="2">
              <a:buFont typeface="Arial" panose="020B0604020202020204" pitchFamily="34" charset="0"/>
              <a:buChar char="•"/>
            </a:pPr>
            <a:r>
              <a:rPr lang="en-US" sz="1000">
                <a:solidFill>
                  <a:schemeClr val="tx1"/>
                </a:solidFill>
                <a:latin typeface="+mn-lt"/>
              </a:rPr>
              <a:t>Evaluated performance using key metrics like </a:t>
            </a:r>
            <a:r>
              <a:rPr lang="en-US" sz="1000" b="1">
                <a:solidFill>
                  <a:schemeClr val="tx1"/>
                </a:solidFill>
                <a:latin typeface="+mn-lt"/>
              </a:rPr>
              <a:t>Accuracy, Precision, Recall, F1-Score, and ROC AUC</a:t>
            </a:r>
            <a:r>
              <a:rPr lang="en-US" sz="1000">
                <a:solidFill>
                  <a:schemeClr val="tx1"/>
                </a:solidFill>
                <a:latin typeface="+mn-lt"/>
              </a:rPr>
              <a:t>.</a:t>
            </a:r>
          </a:p>
          <a:p>
            <a:pPr>
              <a:spcBef>
                <a:spcPts val="1400"/>
              </a:spcBef>
              <a:buFont typeface="Arial" panose="020B0604020202020204" pitchFamily="34" charset="0"/>
              <a:buChar char="•"/>
            </a:pPr>
            <a:endParaRPr lang="en-US" sz="1000">
              <a:solidFill>
                <a:schemeClr val="tx1"/>
              </a:solidFill>
              <a:latin typeface="+mn-lt"/>
            </a:endParaRPr>
          </a:p>
          <a:p>
            <a:pPr lvl="1">
              <a:spcBef>
                <a:spcPts val="1400"/>
              </a:spcBef>
              <a:buFont typeface="Arial" panose="020B0604020202020204" pitchFamily="34" charset="0"/>
              <a:buChar char="•"/>
            </a:pPr>
            <a:endParaRPr lang="en-US" sz="1000">
              <a:solidFill>
                <a:schemeClr val="tx1"/>
              </a:solidFill>
              <a:latin typeface="+mn-lt"/>
            </a:endParaRPr>
          </a:p>
          <a:p>
            <a:pPr>
              <a:spcBef>
                <a:spcPts val="1400"/>
              </a:spcBef>
              <a:buFont typeface="Arial" panose="020B0604020202020204" pitchFamily="34" charset="0"/>
              <a:buChar char="•"/>
            </a:pPr>
            <a:endParaRPr lang="en-US" sz="1000">
              <a:solidFill>
                <a:schemeClr val="tx1"/>
              </a:solidFill>
              <a:latin typeface="+mn-lt"/>
            </a:endParaRPr>
          </a:p>
          <a:p>
            <a:pPr>
              <a:spcBef>
                <a:spcPts val="1400"/>
              </a:spcBef>
              <a:buFont typeface="Arial" panose="020B0604020202020204" pitchFamily="34" charset="0"/>
              <a:buChar char="•"/>
            </a:pPr>
            <a:endParaRPr lang="en-US" sz="1000">
              <a:solidFill>
                <a:schemeClr val="tx1"/>
              </a:solidFill>
              <a:latin typeface="+mn-lt"/>
            </a:endParaRPr>
          </a:p>
          <a:p>
            <a:pPr>
              <a:spcBef>
                <a:spcPts val="1400"/>
              </a:spcBef>
              <a:buFont typeface="Arial" panose="020B0604020202020204" pitchFamily="34" charset="0"/>
              <a:buChar char="•"/>
            </a:pPr>
            <a:endParaRPr lang="en-US" sz="1000">
              <a:solidFill>
                <a:schemeClr val="tx1"/>
              </a:solidFill>
              <a:latin typeface="+mn-lt"/>
            </a:endParaRPr>
          </a:p>
        </p:txBody>
      </p:sp>
      <p:sp>
        <p:nvSpPr>
          <p:cNvPr id="42" name="Rectangle 4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descr="Server">
            <a:extLst>
              <a:ext uri="{FF2B5EF4-FFF2-40B4-BE49-F238E27FC236}">
                <a16:creationId xmlns:a16="http://schemas.microsoft.com/office/drawing/2014/main" id="{D801510B-0DC0-6F85-8F05-71355D3BD3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75967" y="1359681"/>
            <a:ext cx="4170530" cy="4170530"/>
          </a:xfrm>
          <a:prstGeom prst="rect">
            <a:avLst/>
          </a:prstGeom>
        </p:spPr>
      </p:pic>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6</a:t>
            </a:fld>
            <a:endParaRPr lang="en-US" sz="1100">
              <a:solidFill>
                <a:srgbClr val="FFFFFF"/>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Data Collection</a:t>
            </a:r>
          </a:p>
        </p:txBody>
      </p:sp>
      <p:sp>
        <p:nvSpPr>
          <p:cNvPr id="3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080" y="2872899"/>
            <a:ext cx="4243589" cy="3320668"/>
          </a:xfrm>
          <a:prstGeom prst="rect">
            <a:avLst/>
          </a:prstGeom>
        </p:spPr>
        <p:txBody>
          <a:bodyPr vert="horz" lIns="91440" tIns="45720" rIns="91440" bIns="45720" rtlCol="0">
            <a:normAutofit/>
          </a:bodyPr>
          <a:lstStyle/>
          <a:p>
            <a:r>
              <a:rPr lang="en-US" sz="1700"/>
              <a:t>The data sets were collected from:</a:t>
            </a:r>
          </a:p>
          <a:p>
            <a:pPr lvl="1"/>
            <a:r>
              <a:rPr lang="en-US" sz="1700" dirty="0"/>
              <a:t>An IBM copy of a response from a </a:t>
            </a:r>
            <a:r>
              <a:rPr lang="en-US" sz="1700" dirty="0" err="1"/>
              <a:t>publically</a:t>
            </a:r>
            <a:r>
              <a:rPr lang="en-US" sz="1700" dirty="0"/>
              <a:t> accessible API with launch data in JSON format.</a:t>
            </a:r>
          </a:p>
          <a:p>
            <a:pPr lvl="1"/>
            <a:r>
              <a:rPr lang="en-US" sz="1700"/>
              <a:t>A permanently-linked Wikipedia page with launch data in HTML tables (9 June 2021 revision).</a:t>
            </a:r>
          </a:p>
          <a:p>
            <a:pPr lvl="1">
              <a:spcBef>
                <a:spcPts val="1400"/>
              </a:spcBef>
            </a:pPr>
            <a:r>
              <a:rPr lang="en-US" sz="1700"/>
              <a:t>Additional data sets were provided with the course in CSV file format (Highlighted as the darker green CSV files in the top row of the diagram below). See appendix for links.</a:t>
            </a:r>
          </a:p>
          <a:p>
            <a:pPr marL="0"/>
            <a:endParaRPr lang="en-US" sz="1700"/>
          </a:p>
        </p:txBody>
      </p:sp>
      <p:pic>
        <p:nvPicPr>
          <p:cNvPr id="2" name="Picture 1">
            <a:extLst>
              <a:ext uri="{FF2B5EF4-FFF2-40B4-BE49-F238E27FC236}">
                <a16:creationId xmlns:a16="http://schemas.microsoft.com/office/drawing/2014/main" id="{F6DA1CBF-DE1B-BF11-BD1E-14B01AC33103}"/>
              </a:ext>
            </a:extLst>
          </p:cNvPr>
          <p:cNvPicPr>
            <a:picLocks noChangeAspect="1"/>
          </p:cNvPicPr>
          <p:nvPr/>
        </p:nvPicPr>
        <p:blipFill>
          <a:blip r:embed="rId2"/>
          <a:srcRect l="63" r="40006" b="2"/>
          <a:stretch>
            <a:fillRect/>
          </a:stretch>
        </p:blipFill>
        <p:spPr>
          <a:xfrm>
            <a:off x="5953959" y="-133855"/>
            <a:ext cx="623651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7</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3247813" y="52164"/>
            <a:ext cx="8944855" cy="402019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2"/>
                </a:solidFill>
                <a:latin typeface="+mj-lt"/>
                <a:ea typeface="+mj-ea"/>
                <a:cs typeface="+mj-cs"/>
              </a:rPr>
              <a:t>Data Collection – SpaceX API</a:t>
            </a:r>
            <a:endParaRPr lang="en-US" kern="1200" dirty="0">
              <a:solidFill>
                <a:schemeClr val="tx2"/>
              </a:solidFill>
              <a:latin typeface="+mj-lt"/>
              <a:ea typeface="Calibri Light"/>
              <a:cs typeface="Calibri Light"/>
            </a:endParaRPr>
          </a:p>
          <a:p>
            <a:pPr>
              <a:spcAft>
                <a:spcPts val="600"/>
              </a:spcAft>
            </a:pPr>
            <a:endParaRPr lang="en-US" sz="3600" dirty="0">
              <a:solidFill>
                <a:schemeClr val="tx2"/>
              </a:solidFill>
              <a:latin typeface="+mj-lt"/>
              <a:ea typeface="Calibri Light"/>
              <a:cs typeface="Calibri Light"/>
            </a:endParaRPr>
          </a:p>
          <a:p>
            <a:pPr marL="285750" indent="-285750">
              <a:spcBef>
                <a:spcPts val="1000"/>
              </a:spcBef>
              <a:buFont typeface="Arial"/>
              <a:buChar char="•"/>
            </a:pPr>
            <a:r>
              <a:rPr lang="en-US" sz="2500" dirty="0">
                <a:solidFill>
                  <a:schemeClr val="tx2"/>
                </a:solidFill>
                <a:latin typeface="Calibri"/>
                <a:ea typeface="Calibri"/>
                <a:cs typeface="Calibri"/>
              </a:rPr>
              <a:t>SpaceX data was available </a:t>
            </a:r>
            <a:r>
              <a:rPr lang="en-US" sz="2500" dirty="0" err="1">
                <a:solidFill>
                  <a:schemeClr val="tx2"/>
                </a:solidFill>
                <a:latin typeface="Calibri"/>
                <a:ea typeface="Calibri"/>
                <a:cs typeface="Calibri"/>
              </a:rPr>
              <a:t>publically</a:t>
            </a:r>
            <a:r>
              <a:rPr lang="en-US" sz="2500" dirty="0">
                <a:solidFill>
                  <a:schemeClr val="tx2"/>
                </a:solidFill>
                <a:latin typeface="Calibri"/>
                <a:ea typeface="Calibri"/>
                <a:cs typeface="Calibri"/>
              </a:rPr>
              <a:t> at the API endpoint: </a:t>
            </a:r>
            <a:r>
              <a:rPr lang="en-US" sz="2500" dirty="0">
                <a:solidFill>
                  <a:srgbClr val="44546A"/>
                </a:solidFill>
                <a:latin typeface="Calibri"/>
                <a:ea typeface="Calibri"/>
                <a:cs typeface="Calibri"/>
                <a:hlinkClick r:id="rId2">
                  <a:extLst>
                    <a:ext uri="{A12FA001-AC4F-418D-AE19-62706E023703}">
                      <ahyp:hlinkClr xmlns:ahyp="http://schemas.microsoft.com/office/drawing/2018/hyperlinkcolor" val="tx"/>
                    </a:ext>
                  </a:extLst>
                </a:hlinkClick>
              </a:rPr>
              <a:t>https://api.spacexdata.com/</a:t>
            </a:r>
            <a:endParaRPr lang="en-US" sz="2500">
              <a:solidFill>
                <a:srgbClr val="000000"/>
              </a:solidFill>
              <a:latin typeface="Calibri"/>
              <a:ea typeface="Calibri"/>
              <a:cs typeface="Calibri"/>
            </a:endParaRPr>
          </a:p>
          <a:p>
            <a:pPr marL="285750" indent="-285750">
              <a:spcBef>
                <a:spcPts val="1000"/>
              </a:spcBef>
              <a:buFont typeface="Arial"/>
              <a:buChar char="•"/>
            </a:pPr>
            <a:r>
              <a:rPr lang="en-US" sz="2500" dirty="0">
                <a:solidFill>
                  <a:schemeClr val="tx2"/>
                </a:solidFill>
                <a:latin typeface="Calibri"/>
                <a:ea typeface="Calibri"/>
                <a:cs typeface="Calibri"/>
              </a:rPr>
              <a:t>Note: This API is not affiliated with SpaceX.</a:t>
            </a:r>
          </a:p>
          <a:p>
            <a:pPr marL="285750" indent="-285750">
              <a:spcBef>
                <a:spcPts val="1000"/>
              </a:spcBef>
              <a:buFont typeface="Arial"/>
              <a:buChar char="•"/>
            </a:pPr>
            <a:r>
              <a:rPr lang="en-US" sz="2500" dirty="0">
                <a:solidFill>
                  <a:schemeClr val="tx2"/>
                </a:solidFill>
                <a:latin typeface="Calibri"/>
                <a:ea typeface="Calibri"/>
                <a:cs typeface="Calibri"/>
              </a:rPr>
              <a:t>A copy of the response from this API was made available for the purposes of this project. See appendix for link.</a:t>
            </a:r>
          </a:p>
          <a:p>
            <a:pPr marL="285750" indent="-285750">
              <a:spcBef>
                <a:spcPts val="1000"/>
              </a:spcBef>
              <a:buFont typeface="Arial"/>
              <a:buChar char="•"/>
            </a:pPr>
            <a:r>
              <a:rPr lang="en-US" sz="2500" dirty="0">
                <a:solidFill>
                  <a:schemeClr val="tx2"/>
                </a:solidFill>
                <a:latin typeface="Calibri"/>
                <a:ea typeface="Calibri"/>
                <a:cs typeface="Calibri"/>
              </a:rPr>
              <a:t>Data was extracted from the response from the API and loaded into a Pandas </a:t>
            </a:r>
            <a:r>
              <a:rPr lang="en-US" sz="2500" dirty="0" err="1">
                <a:solidFill>
                  <a:schemeClr val="tx2"/>
                </a:solidFill>
                <a:latin typeface="Calibri"/>
                <a:ea typeface="Calibri"/>
                <a:cs typeface="Calibri"/>
              </a:rPr>
              <a:t>DataFrame</a:t>
            </a:r>
            <a:r>
              <a:rPr lang="en-US" sz="2500" dirty="0">
                <a:solidFill>
                  <a:schemeClr val="tx2"/>
                </a:solidFill>
                <a:latin typeface="Calibri"/>
                <a:ea typeface="Calibri"/>
                <a:cs typeface="Calibri"/>
              </a:rPr>
              <a:t> for further analysis.</a:t>
            </a:r>
          </a:p>
          <a:p>
            <a:pPr marL="285750" indent="-285750">
              <a:spcBef>
                <a:spcPts val="1000"/>
              </a:spcBef>
              <a:buFont typeface="Arial"/>
              <a:buChar char="•"/>
            </a:pPr>
            <a:r>
              <a:rPr lang="en-US" sz="2500" dirty="0">
                <a:solidFill>
                  <a:schemeClr val="tx2"/>
                </a:solidFill>
                <a:latin typeface="Calibri"/>
                <a:ea typeface="Calibri"/>
                <a:cs typeface="Calibri"/>
              </a:rPr>
              <a:t>GitHub URL (Data Collection):</a:t>
            </a:r>
          </a:p>
          <a:p>
            <a:pPr marL="285750" indent="-285750">
              <a:spcBef>
                <a:spcPts val="1400"/>
              </a:spcBef>
              <a:buFont typeface="Arial"/>
              <a:buChar char="•"/>
            </a:pPr>
            <a:r>
              <a:rPr lang="en-US" sz="2500" dirty="0">
                <a:solidFill>
                  <a:srgbClr val="44546A"/>
                </a:solidFill>
                <a:latin typeface="Calibri"/>
                <a:ea typeface="Calibri"/>
                <a:cs typeface="Calibri"/>
                <a:hlinkClick r:id="rId3">
                  <a:extLst>
                    <a:ext uri="{A12FA001-AC4F-418D-AE19-62706E023703}">
                      <ahyp:hlinkClr xmlns:ahyp="http://schemas.microsoft.com/office/drawing/2018/hyperlinkcolor" val="tx"/>
                    </a:ext>
                  </a:extLst>
                </a:hlinkClick>
              </a:rPr>
              <a:t>Proyect Andylifeguard Capstone - SpaceX </a:t>
            </a:r>
            <a:endParaRPr lang="en-US"/>
          </a:p>
          <a:p>
            <a:pPr>
              <a:spcBef>
                <a:spcPts val="1000"/>
              </a:spcBef>
            </a:pPr>
            <a:endParaRPr lang="en-US" sz="2200" dirty="0">
              <a:solidFill>
                <a:srgbClr val="1C7DDB"/>
              </a:solidFill>
              <a:latin typeface="Calibri"/>
              <a:ea typeface="Calibri"/>
              <a:cs typeface="Calibri"/>
            </a:endParaRPr>
          </a:p>
        </p:txBody>
      </p:sp>
      <p:pic>
        <p:nvPicPr>
          <p:cNvPr id="10" name="Graphic 9" descr="Phishing">
            <a:extLst>
              <a:ext uri="{FF2B5EF4-FFF2-40B4-BE49-F238E27FC236}">
                <a16:creationId xmlns:a16="http://schemas.microsoft.com/office/drawing/2014/main" id="{014C6028-D0E2-34FD-117A-11994A652A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0922" y="1424051"/>
            <a:ext cx="2521846" cy="3283845"/>
          </a:xfrm>
          <a:prstGeom prst="rect">
            <a:avLst/>
          </a:prstGeom>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345134" y="3968093"/>
            <a:ext cx="8843604" cy="3146230"/>
          </a:xfrm>
          <a:prstGeom prst="rect">
            <a:avLst/>
          </a:prstGeom>
        </p:spPr>
        <p:txBody>
          <a:bodyPr vert="horz" lIns="91440" tIns="45720" rIns="91440" bIns="45720" rtlCol="0" anchor="ctr">
            <a:normAutofit fontScale="77500" lnSpcReduction="20000"/>
          </a:bodyPr>
          <a:lstStyle/>
          <a:p>
            <a:endParaRPr lang="en-US" sz="1800" dirty="0">
              <a:solidFill>
                <a:schemeClr val="tx2"/>
              </a:solidFill>
              <a:ea typeface="Calibri"/>
              <a:cs typeface="Calibri"/>
            </a:endParaRPr>
          </a:p>
          <a:p>
            <a:endParaRPr lang="en-US"/>
          </a:p>
          <a:p>
            <a:pPr marL="0" indent="0">
              <a:buNone/>
            </a:pPr>
            <a:r>
              <a:rPr lang="en-US" sz="2000" b="1" dirty="0">
                <a:solidFill>
                  <a:schemeClr val="tx2"/>
                </a:solidFill>
                <a:ea typeface="+mn-lt"/>
                <a:cs typeface="+mn-lt"/>
              </a:rPr>
              <a:t>Flowchart of SpaceX API Data Processing </a:t>
            </a:r>
            <a:endParaRPr lang="en-US" sz="2000" b="1" dirty="0">
              <a:solidFill>
                <a:schemeClr val="tx2"/>
              </a:solidFill>
              <a:ea typeface="Calibri" panose="020F0502020204030204"/>
              <a:cs typeface="Calibri" panose="020F0502020204030204"/>
            </a:endParaRPr>
          </a:p>
          <a:p>
            <a:pPr marL="0" indent="0">
              <a:buNone/>
            </a:pPr>
            <a:endParaRPr lang="en-US" sz="2000" b="1" dirty="0">
              <a:solidFill>
                <a:schemeClr val="tx2"/>
              </a:solidFill>
              <a:ea typeface="+mn-lt"/>
              <a:cs typeface="+mn-lt"/>
            </a:endParaRPr>
          </a:p>
          <a:p>
            <a:r>
              <a:rPr lang="en-US" sz="1800" dirty="0">
                <a:solidFill>
                  <a:schemeClr val="tx2"/>
                </a:solidFill>
                <a:ea typeface="+mn-lt"/>
                <a:cs typeface="+mn-lt"/>
              </a:rPr>
              <a:t>Send GET request to API </a:t>
            </a:r>
            <a:endParaRPr lang="en-US" dirty="0">
              <a:solidFill>
                <a:schemeClr val="tx2"/>
              </a:solidFill>
            </a:endParaRPr>
          </a:p>
          <a:p>
            <a:r>
              <a:rPr lang="en-US" sz="1800" dirty="0">
                <a:solidFill>
                  <a:schemeClr val="tx2"/>
                </a:solidFill>
                <a:ea typeface="+mn-lt"/>
                <a:cs typeface="+mn-lt"/>
              </a:rPr>
              <a:t>Extract nested data </a:t>
            </a:r>
            <a:endParaRPr lang="en-US" dirty="0">
              <a:solidFill>
                <a:schemeClr val="tx2"/>
              </a:solidFill>
            </a:endParaRPr>
          </a:p>
          <a:p>
            <a:r>
              <a:rPr lang="en-US" sz="1800" dirty="0">
                <a:solidFill>
                  <a:schemeClr val="tx2"/>
                </a:solidFill>
                <a:ea typeface="+mn-lt"/>
                <a:cs typeface="+mn-lt"/>
              </a:rPr>
              <a:t>Convert date format</a:t>
            </a:r>
            <a:endParaRPr lang="en-US" dirty="0">
              <a:solidFill>
                <a:schemeClr val="tx2"/>
              </a:solidFill>
              <a:ea typeface="Calibri" panose="020F0502020204030204"/>
              <a:cs typeface="Calibri" panose="020F0502020204030204"/>
            </a:endParaRPr>
          </a:p>
          <a:p>
            <a:r>
              <a:rPr lang="en-US" sz="1800" dirty="0">
                <a:solidFill>
                  <a:schemeClr val="tx2"/>
                </a:solidFill>
                <a:ea typeface="+mn-lt"/>
                <a:cs typeface="+mn-lt"/>
              </a:rPr>
              <a:t>Use defined functions to generate specific columns of data</a:t>
            </a:r>
            <a:endParaRPr lang="en-US" dirty="0">
              <a:solidFill>
                <a:schemeClr val="tx2"/>
              </a:solidFill>
            </a:endParaRPr>
          </a:p>
          <a:p>
            <a:r>
              <a:rPr lang="en-US" sz="1800" dirty="0">
                <a:solidFill>
                  <a:schemeClr val="tx2"/>
                </a:solidFill>
                <a:ea typeface="+mn-lt"/>
                <a:cs typeface="+mn-lt"/>
              </a:rPr>
              <a:t>Combine separate columns into a </a:t>
            </a:r>
            <a:r>
              <a:rPr lang="en-US" sz="1800" dirty="0" err="1">
                <a:solidFill>
                  <a:schemeClr val="tx2"/>
                </a:solidFill>
                <a:ea typeface="+mn-lt"/>
                <a:cs typeface="+mn-lt"/>
              </a:rPr>
              <a:t>DataFrame</a:t>
            </a:r>
            <a:r>
              <a:rPr lang="en-US" sz="1800" dirty="0">
                <a:solidFill>
                  <a:schemeClr val="tx2"/>
                </a:solidFill>
                <a:ea typeface="+mn-lt"/>
                <a:cs typeface="+mn-lt"/>
              </a:rPr>
              <a:t> </a:t>
            </a:r>
            <a:endParaRPr lang="en-US" dirty="0">
              <a:solidFill>
                <a:schemeClr val="tx2"/>
              </a:solidFill>
            </a:endParaRPr>
          </a:p>
          <a:p>
            <a:r>
              <a:rPr lang="en-US" sz="1800" dirty="0">
                <a:solidFill>
                  <a:schemeClr val="tx2"/>
                </a:solidFill>
                <a:ea typeface="+mn-lt"/>
                <a:cs typeface="+mn-lt"/>
              </a:rPr>
              <a:t>Filter out all launches with rockets other than the Falcon 9</a:t>
            </a:r>
            <a:endParaRPr lang="en-US" dirty="0">
              <a:solidFill>
                <a:schemeClr val="tx2"/>
              </a:solidFill>
            </a:endParaRPr>
          </a:p>
          <a:p>
            <a:r>
              <a:rPr lang="en-US" sz="1800" dirty="0">
                <a:solidFill>
                  <a:schemeClr val="tx2"/>
                </a:solidFill>
                <a:ea typeface="+mn-lt"/>
                <a:cs typeface="+mn-lt"/>
              </a:rPr>
              <a:t>Handle missing values</a:t>
            </a:r>
            <a:endParaRPr lang="en-US" dirty="0">
              <a:solidFill>
                <a:schemeClr val="tx2"/>
              </a:solidFill>
            </a:endParaRPr>
          </a:p>
          <a:p>
            <a:endParaRPr lang="en-US" sz="1800">
              <a:solidFill>
                <a:schemeClr val="tx2"/>
              </a:solidFill>
            </a:endParaRPr>
          </a:p>
          <a:p>
            <a:endParaRPr lang="en-US" sz="1800" dirty="0">
              <a:solidFill>
                <a:schemeClr val="tx2"/>
              </a:solidFill>
              <a:ea typeface="Calibri"/>
              <a:cs typeface="Calibri"/>
            </a:endParaRPr>
          </a:p>
          <a:p>
            <a:endParaRPr lang="en-US" sz="1800">
              <a:solidFill>
                <a:schemeClr val="tx2"/>
              </a:solidFill>
              <a:ea typeface="Calibri" panose="020F0502020204030204"/>
              <a:cs typeface="Calibri" panose="020F0502020204030204"/>
            </a:endParaRPr>
          </a:p>
        </p:txBody>
      </p:sp>
      <p:grpSp>
        <p:nvGrpSpPr>
          <p:cNvPr id="17" name="Group 16">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8" name="Freeform: Shape 17">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Data Collection - Scraping</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386926" y="504337"/>
            <a:ext cx="7522965" cy="5969381"/>
          </a:xfrm>
          <a:prstGeom prst="rect">
            <a:avLst/>
          </a:prstGeom>
        </p:spPr>
        <p:txBody>
          <a:bodyPr vert="horz" lIns="91440" tIns="45720" rIns="91440" bIns="45720" rtlCol="0" anchor="ctr">
            <a:normAutofit/>
          </a:bodyPr>
          <a:lstStyle/>
          <a:p>
            <a:r>
              <a:rPr lang="en-US" sz="2000" dirty="0"/>
              <a:t>SpaceX launch data was scraped from HTML tables on a permanently-linked copy of the SpaceX Wikipedia webpage (</a:t>
            </a:r>
            <a:r>
              <a:rPr lang="en-US" sz="2000" dirty="0">
                <a:hlinkClick r:id="rId2">
                  <a:extLst>
                    <a:ext uri="{A12FA001-AC4F-418D-AE19-62706E023703}">
                      <ahyp:hlinkClr xmlns:ahyp="http://schemas.microsoft.com/office/drawing/2018/hyperlinkcolor" val="tx"/>
                    </a:ext>
                  </a:extLst>
                </a:hlinkClick>
              </a:rPr>
              <a:t>https://en.wikipedia.org/wiki/SpaceX</a:t>
            </a:r>
            <a:r>
              <a:rPr lang="en-US" sz="2000" dirty="0"/>
              <a:t>).</a:t>
            </a:r>
          </a:p>
          <a:p>
            <a:pPr>
              <a:spcBef>
                <a:spcPts val="1400"/>
              </a:spcBef>
            </a:pPr>
            <a:r>
              <a:rPr lang="en-US" sz="2000" dirty="0"/>
              <a:t>Launch data was extracted from these tables and loaded into a Pandas </a:t>
            </a:r>
            <a:r>
              <a:rPr lang="en-US" sz="2000" dirty="0" err="1"/>
              <a:t>DataFrame</a:t>
            </a:r>
            <a:r>
              <a:rPr lang="en-US" sz="2000" dirty="0"/>
              <a:t> for further analysis.</a:t>
            </a:r>
            <a:endParaRPr lang="en-US" sz="2000" dirty="0">
              <a:ea typeface="Calibri"/>
              <a:cs typeface="Calibri"/>
            </a:endParaRPr>
          </a:p>
          <a:p>
            <a:pPr>
              <a:spcBef>
                <a:spcPts val="1400"/>
              </a:spcBef>
            </a:pPr>
            <a:r>
              <a:rPr lang="en-US" sz="2000" dirty="0"/>
              <a:t>GitHub URL (Web Scraping):</a:t>
            </a:r>
            <a:endParaRPr lang="en-US" sz="2000" dirty="0">
              <a:ea typeface="Calibri"/>
              <a:cs typeface="Calibri"/>
            </a:endParaRPr>
          </a:p>
          <a:p>
            <a:pPr>
              <a:spcBef>
                <a:spcPts val="1400"/>
              </a:spcBef>
            </a:pPr>
            <a:endParaRPr lang="en-US" sz="2000" dirty="0">
              <a:ea typeface="Calibri"/>
              <a:cs typeface="Calibri"/>
            </a:endParaRPr>
          </a:p>
          <a:p>
            <a:pPr marL="0" indent="0">
              <a:spcBef>
                <a:spcPts val="1400"/>
              </a:spcBef>
              <a:buNone/>
            </a:pPr>
            <a:endParaRPr lang="en-US" sz="2000" dirty="0">
              <a:ea typeface="Calibri"/>
              <a:cs typeface="Calibri"/>
            </a:endParaRPr>
          </a:p>
          <a:p>
            <a:pPr marL="0" indent="0">
              <a:buNone/>
            </a:pPr>
            <a:r>
              <a:rPr lang="en-US" sz="2200" dirty="0">
                <a:solidFill>
                  <a:srgbClr val="1C7DDB"/>
                </a:solidFill>
                <a:latin typeface="Abadi"/>
                <a:ea typeface="Calibri"/>
                <a:cs typeface="Calibri"/>
              </a:rPr>
              <a:t>  Flowchart of web scraping</a:t>
            </a:r>
            <a:endParaRPr lang="en-US" sz="2200" dirty="0">
              <a:latin typeface="Abadi"/>
              <a:ea typeface="Calibri"/>
              <a:cs typeface="Calibri"/>
            </a:endParaRPr>
          </a:p>
          <a:p>
            <a:endParaRPr lang="en-US" sz="2200" dirty="0">
              <a:latin typeface="Abadi"/>
              <a:ea typeface="Calibri"/>
              <a:cs typeface="Calibri"/>
            </a:endParaRPr>
          </a:p>
          <a:p>
            <a:r>
              <a:rPr lang="en-US" sz="1600" dirty="0">
                <a:ea typeface="Calibri"/>
                <a:cs typeface="Calibri"/>
              </a:rPr>
              <a:t>Web Scrape the page to get the entire HTML text</a:t>
            </a:r>
          </a:p>
          <a:p>
            <a:r>
              <a:rPr lang="en-US" sz="1600" dirty="0">
                <a:ea typeface="Calibri"/>
                <a:cs typeface="Calibri"/>
              </a:rPr>
              <a:t>Create a </a:t>
            </a:r>
            <a:r>
              <a:rPr lang="en-US" sz="1600" dirty="0" err="1">
                <a:ea typeface="Calibri"/>
                <a:cs typeface="Calibri"/>
              </a:rPr>
              <a:t>BeautifulSoup</a:t>
            </a:r>
            <a:r>
              <a:rPr lang="en-US" sz="1600" dirty="0">
                <a:ea typeface="Calibri"/>
                <a:cs typeface="Calibri"/>
              </a:rPr>
              <a:t> object from the response text content</a:t>
            </a:r>
          </a:p>
          <a:p>
            <a:r>
              <a:rPr lang="en-US" sz="1600" dirty="0">
                <a:ea typeface="Calibri"/>
                <a:cs typeface="Calibri"/>
              </a:rPr>
              <a:t>Select the tables</a:t>
            </a:r>
          </a:p>
          <a:p>
            <a:r>
              <a:rPr lang="en-US" sz="1600" dirty="0">
                <a:ea typeface="Calibri"/>
                <a:cs typeface="Calibri"/>
              </a:rPr>
              <a:t>From the launch table, extract the column names from the &lt;</a:t>
            </a:r>
            <a:r>
              <a:rPr lang="en-US" sz="1600" dirty="0" err="1">
                <a:ea typeface="Calibri"/>
                <a:cs typeface="Calibri"/>
              </a:rPr>
              <a:t>th</a:t>
            </a:r>
            <a:r>
              <a:rPr lang="en-US" sz="1600" dirty="0">
                <a:ea typeface="Calibri"/>
                <a:cs typeface="Calibri"/>
              </a:rPr>
              <a:t>&gt;&lt;/</a:t>
            </a:r>
            <a:r>
              <a:rPr lang="en-US" sz="1600" dirty="0" err="1">
                <a:ea typeface="Calibri"/>
                <a:cs typeface="Calibri"/>
              </a:rPr>
              <a:t>th</a:t>
            </a:r>
            <a:r>
              <a:rPr lang="en-US" sz="1600" dirty="0">
                <a:ea typeface="Calibri"/>
                <a:cs typeface="Calibri"/>
              </a:rPr>
              <a:t>&gt; tags</a:t>
            </a:r>
          </a:p>
          <a:p>
            <a:r>
              <a:rPr lang="en-US" sz="1600" dirty="0">
                <a:ea typeface="Calibri"/>
                <a:cs typeface="Calibri"/>
              </a:rPr>
              <a:t>Create a Pandas </a:t>
            </a:r>
            <a:r>
              <a:rPr lang="en-US" sz="1600" dirty="0" err="1">
                <a:ea typeface="Calibri"/>
                <a:cs typeface="Calibri"/>
              </a:rPr>
              <a:t>DataFrame</a:t>
            </a:r>
            <a:r>
              <a:rPr lang="en-US" sz="1600" dirty="0">
                <a:ea typeface="Calibri"/>
                <a:cs typeface="Calibri"/>
              </a:rPr>
              <a:t> by parsing the launch tables</a:t>
            </a:r>
            <a:endParaRPr lang="en-US"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9</a:t>
            </a:fld>
            <a:endParaRPr lang="en-US" sz="1100">
              <a:solidFill>
                <a:schemeClr val="tx1">
                  <a:lumMod val="50000"/>
                  <a:lumOff val="50000"/>
                </a:schemeClr>
              </a:solidFill>
              <a:latin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50</Slides>
  <Notes>7</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1228</cp:revision>
  <dcterms:created xsi:type="dcterms:W3CDTF">2021-04-29T18:58:34Z</dcterms:created>
  <dcterms:modified xsi:type="dcterms:W3CDTF">2025-05-29T20:51:47Z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